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Lst>
  <p:sldSz cx="25203150" cy="43205400"/>
  <p:notesSz cx="6797675" cy="9926638"/>
  <p:defaultTextStyle>
    <a:defPPr>
      <a:defRPr lang="it-IT"/>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73">
          <p15:clr>
            <a:srgbClr val="A4A3A4"/>
          </p15:clr>
        </p15:guide>
        <p15:guide id="2" pos="1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5828"/>
    <a:srgbClr val="009A46"/>
    <a:srgbClr val="A7D971"/>
    <a:srgbClr val="004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73" autoAdjust="0"/>
    <p:restoredTop sz="94660"/>
  </p:normalViewPr>
  <p:slideViewPr>
    <p:cSldViewPr showGuides="1">
      <p:cViewPr>
        <p:scale>
          <a:sx n="33" d="100"/>
          <a:sy n="33" d="100"/>
        </p:scale>
        <p:origin x="1589" y="-3523"/>
      </p:cViewPr>
      <p:guideLst>
        <p:guide orient="horz" pos="12973"/>
        <p:guide pos="136"/>
      </p:guideLst>
    </p:cSldViewPr>
  </p:slideViewPr>
  <p:notesTextViewPr>
    <p:cViewPr>
      <p:scale>
        <a:sx n="1" d="1"/>
        <a:sy n="1" d="1"/>
      </p:scale>
      <p:origin x="0" y="0"/>
    </p:cViewPr>
  </p:notesTextViewPr>
  <p:sorterViewPr>
    <p:cViewPr>
      <p:scale>
        <a:sx n="140" d="100"/>
        <a:sy n="140" d="100"/>
      </p:scale>
      <p:origin x="0" y="501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90238" y="13421683"/>
            <a:ext cx="21422678" cy="926115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3780473" y="24483060"/>
            <a:ext cx="17642205" cy="11041380"/>
          </a:xfrm>
        </p:spPr>
        <p:txBody>
          <a:bodyPr/>
          <a:lstStyle>
            <a:lvl1pPr marL="0" indent="0" algn="ctr">
              <a:buNone/>
              <a:defRPr>
                <a:solidFill>
                  <a:schemeClr val="tx1">
                    <a:tint val="75000"/>
                  </a:schemeClr>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272070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230032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3169149" y="9081136"/>
            <a:ext cx="13397924" cy="19354419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975375" y="9081136"/>
            <a:ext cx="39773721" cy="19354419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179163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54174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990876" y="27763475"/>
            <a:ext cx="21422678" cy="8581073"/>
          </a:xfrm>
        </p:spPr>
        <p:txBody>
          <a:bodyPr anchor="t"/>
          <a:lstStyle>
            <a:lvl1pPr algn="l">
              <a:defRPr sz="144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1990876" y="18312295"/>
            <a:ext cx="21422678" cy="9451178"/>
          </a:xfrm>
        </p:spPr>
        <p:txBody>
          <a:bodyPr anchor="b"/>
          <a:lstStyle>
            <a:lvl1pPr marL="0" indent="0">
              <a:buNone/>
              <a:defRPr sz="7200">
                <a:solidFill>
                  <a:schemeClr val="tx1">
                    <a:tint val="75000"/>
                  </a:schemeClr>
                </a:solidFill>
              </a:defRPr>
            </a:lvl1pPr>
            <a:lvl2pPr marL="1645920" indent="0">
              <a:buNone/>
              <a:defRPr sz="6500">
                <a:solidFill>
                  <a:schemeClr val="tx1">
                    <a:tint val="75000"/>
                  </a:schemeClr>
                </a:solidFill>
              </a:defRPr>
            </a:lvl2pPr>
            <a:lvl3pPr marL="3291840" indent="0">
              <a:buNone/>
              <a:defRPr sz="5800">
                <a:solidFill>
                  <a:schemeClr val="tx1">
                    <a:tint val="75000"/>
                  </a:schemeClr>
                </a:solidFill>
              </a:defRPr>
            </a:lvl3pPr>
            <a:lvl4pPr marL="4937760" indent="0">
              <a:buNone/>
              <a:defRPr sz="5000">
                <a:solidFill>
                  <a:schemeClr val="tx1">
                    <a:tint val="75000"/>
                  </a:schemeClr>
                </a:solidFill>
              </a:defRPr>
            </a:lvl4pPr>
            <a:lvl5pPr marL="6583680" indent="0">
              <a:buNone/>
              <a:defRPr sz="5000">
                <a:solidFill>
                  <a:schemeClr val="tx1">
                    <a:tint val="75000"/>
                  </a:schemeClr>
                </a:solidFill>
              </a:defRPr>
            </a:lvl5pPr>
            <a:lvl6pPr marL="8229600" indent="0">
              <a:buNone/>
              <a:defRPr sz="5000">
                <a:solidFill>
                  <a:schemeClr val="tx1">
                    <a:tint val="75000"/>
                  </a:schemeClr>
                </a:solidFill>
              </a:defRPr>
            </a:lvl6pPr>
            <a:lvl7pPr marL="9875520" indent="0">
              <a:buNone/>
              <a:defRPr sz="5000">
                <a:solidFill>
                  <a:schemeClr val="tx1">
                    <a:tint val="75000"/>
                  </a:schemeClr>
                </a:solidFill>
              </a:defRPr>
            </a:lvl7pPr>
            <a:lvl8pPr marL="11521440" indent="0">
              <a:buNone/>
              <a:defRPr sz="5000">
                <a:solidFill>
                  <a:schemeClr val="tx1">
                    <a:tint val="75000"/>
                  </a:schemeClr>
                </a:solidFill>
              </a:defRPr>
            </a:lvl8pPr>
            <a:lvl9pPr marL="13167360" indent="0">
              <a:buNone/>
              <a:defRPr sz="50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38936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975372" y="52926616"/>
            <a:ext cx="26585823" cy="149698710"/>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9981247" y="52926616"/>
            <a:ext cx="26585823" cy="149698710"/>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74704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60158" y="1730220"/>
            <a:ext cx="22682835" cy="72009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260158" y="9671213"/>
            <a:ext cx="11135768" cy="4030501"/>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260158" y="13701713"/>
            <a:ext cx="11135768" cy="24893114"/>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2802854" y="9671213"/>
            <a:ext cx="11140142" cy="4030501"/>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2802854" y="13701713"/>
            <a:ext cx="11140142" cy="24893114"/>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177115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23149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172019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60161" y="1720215"/>
            <a:ext cx="8291662" cy="7320916"/>
          </a:xfrm>
        </p:spPr>
        <p:txBody>
          <a:bodyPr anchor="b"/>
          <a:lstStyle>
            <a:lvl1pPr algn="l">
              <a:defRPr sz="7200" b="1"/>
            </a:lvl1pPr>
          </a:lstStyle>
          <a:p>
            <a:r>
              <a:rPr lang="it-IT" smtClean="0"/>
              <a:t>Fare clic per modificare lo stile del titolo</a:t>
            </a:r>
            <a:endParaRPr lang="it-IT"/>
          </a:p>
        </p:txBody>
      </p:sp>
      <p:sp>
        <p:nvSpPr>
          <p:cNvPr id="3" name="Segnaposto contenuto 2"/>
          <p:cNvSpPr>
            <a:spLocks noGrp="1"/>
          </p:cNvSpPr>
          <p:nvPr>
            <p:ph idx="1"/>
          </p:nvPr>
        </p:nvSpPr>
        <p:spPr>
          <a:xfrm>
            <a:off x="9853734" y="1720218"/>
            <a:ext cx="14089261" cy="36874612"/>
          </a:xfrm>
        </p:spPr>
        <p:txBody>
          <a:bodyPr/>
          <a:lstStyle>
            <a:lvl1pPr>
              <a:defRPr sz="11500"/>
            </a:lvl1pPr>
            <a:lvl2pPr>
              <a:defRPr sz="10100"/>
            </a:lvl2pPr>
            <a:lvl3pPr>
              <a:defRPr sz="8600"/>
            </a:lvl3pPr>
            <a:lvl4pPr>
              <a:defRPr sz="7200"/>
            </a:lvl4pPr>
            <a:lvl5pPr>
              <a:defRPr sz="7200"/>
            </a:lvl5pPr>
            <a:lvl6pPr>
              <a:defRPr sz="7200"/>
            </a:lvl6pPr>
            <a:lvl7pPr>
              <a:defRPr sz="7200"/>
            </a:lvl7pPr>
            <a:lvl8pPr>
              <a:defRPr sz="7200"/>
            </a:lvl8pPr>
            <a:lvl9pPr>
              <a:defRPr sz="7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260161" y="9041135"/>
            <a:ext cx="8291662" cy="29553697"/>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420287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39993" y="30243781"/>
            <a:ext cx="15121890" cy="3570450"/>
          </a:xfrm>
        </p:spPr>
        <p:txBody>
          <a:bodyPr anchor="b"/>
          <a:lstStyle>
            <a:lvl1pPr algn="l">
              <a:defRPr sz="7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4939993" y="3860483"/>
            <a:ext cx="15121890" cy="25923240"/>
          </a:xfrm>
        </p:spPr>
        <p:txBody>
          <a:bodyPr/>
          <a:lstStyle>
            <a:lvl1pPr marL="0" indent="0">
              <a:buNone/>
              <a:defRPr sz="11500"/>
            </a:lvl1pPr>
            <a:lvl2pPr marL="1645920" indent="0">
              <a:buNone/>
              <a:defRPr sz="10100"/>
            </a:lvl2pPr>
            <a:lvl3pPr marL="3291840" indent="0">
              <a:buNone/>
              <a:defRPr sz="86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it-IT" dirty="0"/>
          </a:p>
        </p:txBody>
      </p:sp>
      <p:sp>
        <p:nvSpPr>
          <p:cNvPr id="4" name="Segnaposto testo 3"/>
          <p:cNvSpPr>
            <a:spLocks noGrp="1"/>
          </p:cNvSpPr>
          <p:nvPr>
            <p:ph type="body" sz="half" idx="2"/>
          </p:nvPr>
        </p:nvSpPr>
        <p:spPr>
          <a:xfrm>
            <a:off x="4939993" y="33814230"/>
            <a:ext cx="15121890" cy="5070631"/>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25485D-85B3-4B25-891D-29FF8ACCA246}" type="datetimeFigureOut">
              <a:rPr lang="it-IT" smtClean="0"/>
              <a:pPr/>
              <a:t>02/05/2022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89129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60158" y="1730220"/>
            <a:ext cx="22682835" cy="7200900"/>
          </a:xfrm>
          <a:prstGeom prst="rect">
            <a:avLst/>
          </a:prstGeom>
        </p:spPr>
        <p:txBody>
          <a:bodyPr vert="horz" lIns="329184" tIns="164592" rIns="329184" bIns="164592"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1260158" y="10081265"/>
            <a:ext cx="22682835" cy="28513567"/>
          </a:xfrm>
          <a:prstGeom prst="rect">
            <a:avLst/>
          </a:prstGeom>
        </p:spPr>
        <p:txBody>
          <a:bodyPr vert="horz" lIns="329184" tIns="164592" rIns="329184" bIns="164592"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1260158" y="40045009"/>
            <a:ext cx="5880735" cy="2300287"/>
          </a:xfrm>
          <a:prstGeom prst="rect">
            <a:avLst/>
          </a:prstGeom>
        </p:spPr>
        <p:txBody>
          <a:bodyPr vert="horz" lIns="329184" tIns="164592" rIns="329184" bIns="164592" rtlCol="0" anchor="ctr"/>
          <a:lstStyle>
            <a:lvl1pPr algn="l">
              <a:defRPr sz="4300">
                <a:solidFill>
                  <a:schemeClr val="tx1">
                    <a:tint val="75000"/>
                  </a:schemeClr>
                </a:solidFill>
              </a:defRPr>
            </a:lvl1pPr>
          </a:lstStyle>
          <a:p>
            <a:fld id="{9B25485D-85B3-4B25-891D-29FF8ACCA246}" type="datetimeFigureOut">
              <a:rPr lang="it-IT" smtClean="0"/>
              <a:pPr/>
              <a:t>02/05/2022</a:t>
            </a:fld>
            <a:endParaRPr lang="it-IT" dirty="0"/>
          </a:p>
        </p:txBody>
      </p:sp>
      <p:sp>
        <p:nvSpPr>
          <p:cNvPr id="5" name="Segnaposto piè di pagina 4"/>
          <p:cNvSpPr>
            <a:spLocks noGrp="1"/>
          </p:cNvSpPr>
          <p:nvPr>
            <p:ph type="ftr" sz="quarter" idx="3"/>
          </p:nvPr>
        </p:nvSpPr>
        <p:spPr>
          <a:xfrm>
            <a:off x="8611078" y="40045009"/>
            <a:ext cx="7980998" cy="2300287"/>
          </a:xfrm>
          <a:prstGeom prst="rect">
            <a:avLst/>
          </a:prstGeom>
        </p:spPr>
        <p:txBody>
          <a:bodyPr vert="horz" lIns="329184" tIns="164592" rIns="329184" bIns="164592" rtlCol="0" anchor="ctr"/>
          <a:lstStyle>
            <a:lvl1pPr algn="ctr">
              <a:defRPr sz="43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18062258" y="40045009"/>
            <a:ext cx="5880735" cy="2300287"/>
          </a:xfrm>
          <a:prstGeom prst="rect">
            <a:avLst/>
          </a:prstGeom>
        </p:spPr>
        <p:txBody>
          <a:bodyPr vert="horz" lIns="329184" tIns="164592" rIns="329184" bIns="164592" rtlCol="0" anchor="ctr"/>
          <a:lstStyle>
            <a:lvl1pPr algn="r">
              <a:defRPr sz="4300">
                <a:solidFill>
                  <a:schemeClr val="tx1">
                    <a:tint val="75000"/>
                  </a:schemeClr>
                </a:solidFill>
              </a:defRPr>
            </a:lvl1pPr>
          </a:lstStyle>
          <a:p>
            <a:fld id="{A18C105B-0EAA-49C6-9034-5A4D898A0496}" type="slidenum">
              <a:rPr lang="it-IT" smtClean="0"/>
              <a:pPr/>
              <a:t>‹N›</a:t>
            </a:fld>
            <a:endParaRPr lang="it-IT" dirty="0"/>
          </a:p>
        </p:txBody>
      </p:sp>
    </p:spTree>
    <p:extLst>
      <p:ext uri="{BB962C8B-B14F-4D97-AF65-F5344CB8AC3E}">
        <p14:creationId xmlns:p14="http://schemas.microsoft.com/office/powerpoint/2010/main" val="90745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840" rtl="0" eaLnBrk="1" latinLnBrk="0" hangingPunct="1">
        <a:spcBef>
          <a:spcPct val="0"/>
        </a:spcBef>
        <a:buNone/>
        <a:defRPr sz="15800" kern="1200">
          <a:solidFill>
            <a:schemeClr val="tx1"/>
          </a:solidFill>
          <a:latin typeface="+mj-lt"/>
          <a:ea typeface="+mj-ea"/>
          <a:cs typeface="+mj-cs"/>
        </a:defRPr>
      </a:lvl1pPr>
    </p:titleStyle>
    <p:bodyStyle>
      <a:lvl1pPr marL="1234440" indent="-1234440" algn="l" defTabSz="3291840" rtl="0" eaLnBrk="1" latinLnBrk="0" hangingPunct="1">
        <a:spcBef>
          <a:spcPct val="20000"/>
        </a:spcBef>
        <a:buFont typeface="Arial" pitchFamily="34" charset="0"/>
        <a:buChar char="•"/>
        <a:defRPr sz="11500" kern="1200">
          <a:solidFill>
            <a:schemeClr val="tx1"/>
          </a:solidFill>
          <a:latin typeface="+mn-lt"/>
          <a:ea typeface="+mn-ea"/>
          <a:cs typeface="+mn-cs"/>
        </a:defRPr>
      </a:lvl1pPr>
      <a:lvl2pPr marL="2674620" indent="-1028700" algn="l" defTabSz="3291840" rtl="0" eaLnBrk="1" latinLnBrk="0" hangingPunct="1">
        <a:spcBef>
          <a:spcPct val="20000"/>
        </a:spcBef>
        <a:buFont typeface="Arial" pitchFamily="34" charset="0"/>
        <a:buChar char="–"/>
        <a:defRPr sz="10100" kern="1200">
          <a:solidFill>
            <a:schemeClr val="tx1"/>
          </a:solidFill>
          <a:latin typeface="+mn-lt"/>
          <a:ea typeface="+mn-ea"/>
          <a:cs typeface="+mn-cs"/>
        </a:defRPr>
      </a:lvl2pPr>
      <a:lvl3pPr marL="4114800" indent="-822960" algn="l" defTabSz="3291840" rtl="0" eaLnBrk="1" latinLnBrk="0" hangingPunct="1">
        <a:spcBef>
          <a:spcPct val="20000"/>
        </a:spcBef>
        <a:buFont typeface="Arial" pitchFamily="34" charset="0"/>
        <a:buChar char="•"/>
        <a:defRPr sz="8600" kern="1200">
          <a:solidFill>
            <a:schemeClr val="tx1"/>
          </a:solidFill>
          <a:latin typeface="+mn-lt"/>
          <a:ea typeface="+mn-ea"/>
          <a:cs typeface="+mn-cs"/>
        </a:defRPr>
      </a:lvl3pPr>
      <a:lvl4pPr marL="57607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64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56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48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40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3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it-IT"/>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rot="16200000">
            <a:off x="-4938627" y="4998426"/>
            <a:ext cx="35080406" cy="25203149"/>
          </a:xfrm>
          <a:prstGeom prst="rect">
            <a:avLst/>
          </a:prstGeom>
        </p:spPr>
      </p:pic>
      <p:sp>
        <p:nvSpPr>
          <p:cNvPr id="2" name="Titolo 1"/>
          <p:cNvSpPr>
            <a:spLocks noGrp="1"/>
          </p:cNvSpPr>
          <p:nvPr>
            <p:ph type="title"/>
          </p:nvPr>
        </p:nvSpPr>
        <p:spPr>
          <a:xfrm>
            <a:off x="3" y="6864453"/>
            <a:ext cx="25203147" cy="1430405"/>
          </a:xfrm>
          <a:solidFill>
            <a:srgbClr val="A7D971"/>
          </a:solidFill>
        </p:spPr>
        <p:txBody>
          <a:bodyPr>
            <a:normAutofit fontScale="90000"/>
          </a:bodyPr>
          <a:lstStyle/>
          <a:p>
            <a:r>
              <a:rPr lang="it-IT" sz="5300" b="1" dirty="0">
                <a:solidFill>
                  <a:schemeClr val="bg1"/>
                </a:solidFill>
              </a:rPr>
              <a:t/>
            </a:r>
            <a:br>
              <a:rPr lang="it-IT" sz="5300" b="1" dirty="0">
                <a:solidFill>
                  <a:schemeClr val="bg1"/>
                </a:solidFill>
              </a:rPr>
            </a:br>
            <a:r>
              <a:rPr lang="it-IT" sz="5300" b="1" dirty="0" smtClean="0">
                <a:solidFill>
                  <a:schemeClr val="bg1"/>
                </a:solidFill>
              </a:rPr>
              <a:t>17 Maggio 09:30-13:00 SEMINARI DIVULGATIVI</a:t>
            </a:r>
            <a:r>
              <a:rPr lang="it-IT" sz="6000" b="1" dirty="0" smtClean="0">
                <a:latin typeface="Trebuchet MS" pitchFamily="34" charset="0"/>
              </a:rPr>
              <a:t/>
            </a:r>
            <a:br>
              <a:rPr lang="it-IT" sz="6000" b="1" dirty="0" smtClean="0">
                <a:latin typeface="Trebuchet MS" pitchFamily="34" charset="0"/>
              </a:rPr>
            </a:br>
            <a:endParaRPr lang="it-IT" sz="5300" b="1" dirty="0">
              <a:latin typeface="Trebuchet MS" pitchFamily="34" charset="0"/>
            </a:endParaRPr>
          </a:p>
        </p:txBody>
      </p:sp>
      <p:sp>
        <p:nvSpPr>
          <p:cNvPr id="5" name="Titolo 1"/>
          <p:cNvSpPr txBox="1">
            <a:spLocks/>
          </p:cNvSpPr>
          <p:nvPr/>
        </p:nvSpPr>
        <p:spPr>
          <a:xfrm>
            <a:off x="12343029" y="1521659"/>
            <a:ext cx="12277522" cy="3959576"/>
          </a:xfrm>
          <a:prstGeom prst="rect">
            <a:avLst/>
          </a:prstGeom>
        </p:spPr>
        <p:txBody>
          <a:bodyPr vert="horz" lIns="329184" tIns="164592" rIns="329184" bIns="164592" rtlCol="0" anchor="ctr">
            <a:normAutofit fontScale="67500" lnSpcReduction="20000"/>
          </a:bodyPr>
          <a:lstStyle>
            <a:lvl1pPr algn="ctr" defTabSz="3291840" rtl="0" eaLnBrk="1" latinLnBrk="0" hangingPunct="1">
              <a:spcBef>
                <a:spcPct val="0"/>
              </a:spcBef>
              <a:buNone/>
              <a:defRPr sz="15800" kern="1200">
                <a:solidFill>
                  <a:schemeClr val="tx1"/>
                </a:solidFill>
                <a:latin typeface="+mj-lt"/>
                <a:ea typeface="+mj-ea"/>
                <a:cs typeface="+mj-cs"/>
              </a:defRPr>
            </a:lvl1pPr>
          </a:lstStyle>
          <a:p>
            <a:pPr algn="r"/>
            <a:r>
              <a:rPr lang="it-IT" sz="8000" dirty="0" smtClean="0">
                <a:solidFill>
                  <a:srgbClr val="007A37"/>
                </a:solidFill>
              </a:rPr>
              <a:t> </a:t>
            </a:r>
            <a:r>
              <a:rPr lang="it-IT" sz="8000" b="1" dirty="0" smtClean="0">
                <a:solidFill>
                  <a:srgbClr val="005828"/>
                </a:solidFill>
                <a:latin typeface="Trebuchet MS" pitchFamily="34" charset="0"/>
              </a:rPr>
              <a:t>17-18-19 Maggio 2022</a:t>
            </a:r>
          </a:p>
          <a:p>
            <a:pPr algn="r"/>
            <a:r>
              <a:rPr lang="it-IT" sz="6000" dirty="0" smtClean="0">
                <a:latin typeface="Trebuchet MS" pitchFamily="34" charset="0"/>
              </a:rPr>
              <a:t/>
            </a:r>
            <a:br>
              <a:rPr lang="it-IT" sz="6000" dirty="0" smtClean="0">
                <a:latin typeface="Trebuchet MS" pitchFamily="34" charset="0"/>
              </a:rPr>
            </a:br>
            <a:r>
              <a:rPr lang="it-IT" sz="5300" b="1" dirty="0" smtClean="0">
                <a:latin typeface="Calibri Light" pitchFamily="34" charset="0"/>
              </a:rPr>
              <a:t/>
            </a:r>
            <a:br>
              <a:rPr lang="it-IT" sz="5300" b="1" dirty="0" smtClean="0">
                <a:latin typeface="Calibri Light" pitchFamily="34" charset="0"/>
              </a:rPr>
            </a:br>
            <a:r>
              <a:rPr lang="it-IT" sz="5300" b="1" dirty="0" smtClean="0">
                <a:latin typeface="Calibri Light" pitchFamily="34" charset="0"/>
              </a:rPr>
              <a:t>Via Alfonso Corti 12 – Milano</a:t>
            </a:r>
          </a:p>
          <a:p>
            <a:pPr algn="r"/>
            <a:endParaRPr lang="it-IT" sz="5300" b="1" dirty="0" smtClean="0">
              <a:latin typeface="Calibri Light" pitchFamily="34" charset="0"/>
            </a:endParaRPr>
          </a:p>
          <a:p>
            <a:pPr algn="r"/>
            <a:r>
              <a:rPr lang="it-IT" sz="5400" b="1" dirty="0">
                <a:solidFill>
                  <a:srgbClr val="007A37"/>
                </a:solidFill>
                <a:latin typeface="Calibri Light" pitchFamily="34" charset="0"/>
              </a:rPr>
              <a:t>Consiglio Nazionale delle Ricerche </a:t>
            </a:r>
          </a:p>
          <a:p>
            <a:pPr algn="r"/>
            <a:r>
              <a:rPr lang="it-IT" sz="5400" b="1" dirty="0">
                <a:solidFill>
                  <a:srgbClr val="007A37"/>
                </a:solidFill>
                <a:latin typeface="Calibri Light" pitchFamily="34" charset="0"/>
              </a:rPr>
              <a:t>Area della Ricerca Milano </a:t>
            </a:r>
          </a:p>
          <a:p>
            <a:pPr algn="r"/>
            <a:endParaRPr lang="it-IT" sz="5300" dirty="0">
              <a:latin typeface="Trebuchet MS" pitchFamily="34" charset="0"/>
            </a:endParaRPr>
          </a:p>
        </p:txBody>
      </p:sp>
      <p:sp>
        <p:nvSpPr>
          <p:cNvPr id="20" name="Titolo 1"/>
          <p:cNvSpPr txBox="1">
            <a:spLocks/>
          </p:cNvSpPr>
          <p:nvPr/>
        </p:nvSpPr>
        <p:spPr>
          <a:xfrm>
            <a:off x="20810304" y="5380582"/>
            <a:ext cx="10774357" cy="1728221"/>
          </a:xfrm>
          <a:prstGeom prst="rect">
            <a:avLst/>
          </a:prstGeom>
        </p:spPr>
        <p:txBody>
          <a:bodyPr vert="horz" lIns="329184" tIns="164592" rIns="329184" bIns="164592" rtlCol="0" anchor="ctr">
            <a:normAutofit fontScale="97500"/>
          </a:bodyPr>
          <a:lstStyle>
            <a:lvl1pPr algn="ctr" defTabSz="3291840" rtl="0" eaLnBrk="1" latinLnBrk="0" hangingPunct="1">
              <a:spcBef>
                <a:spcPct val="0"/>
              </a:spcBef>
              <a:buNone/>
              <a:defRPr sz="15800" kern="1200">
                <a:solidFill>
                  <a:schemeClr val="tx1"/>
                </a:solidFill>
                <a:latin typeface="+mj-lt"/>
                <a:ea typeface="+mj-ea"/>
                <a:cs typeface="+mj-cs"/>
              </a:defRPr>
            </a:lvl1pPr>
          </a:lstStyle>
          <a:p>
            <a:pPr algn="l"/>
            <a:r>
              <a:rPr lang="it-IT" sz="4000" b="1" dirty="0" smtClean="0">
                <a:latin typeface="Calibri Light" pitchFamily="34" charset="0"/>
              </a:rPr>
              <a:t>fopd@ibba.cnr.it</a:t>
            </a:r>
          </a:p>
          <a:p>
            <a:pPr algn="r"/>
            <a:endParaRPr lang="it-IT" sz="5300" dirty="0">
              <a:latin typeface="Trebuchet MS" pitchFamily="34" charset="0"/>
            </a:endParaRPr>
          </a:p>
        </p:txBody>
      </p:sp>
      <p:graphicFrame>
        <p:nvGraphicFramePr>
          <p:cNvPr id="24" name="Tabella 23"/>
          <p:cNvGraphicFramePr>
            <a:graphicFrameLocks noGrp="1"/>
          </p:cNvGraphicFramePr>
          <p:nvPr>
            <p:extLst>
              <p:ext uri="{D42A27DB-BD31-4B8C-83A1-F6EECF244321}">
                <p14:modId xmlns:p14="http://schemas.microsoft.com/office/powerpoint/2010/main" val="2208426091"/>
              </p:ext>
            </p:extLst>
          </p:nvPr>
        </p:nvGraphicFramePr>
        <p:xfrm>
          <a:off x="1117223" y="16833584"/>
          <a:ext cx="22606969" cy="3352800"/>
        </p:xfrm>
        <a:graphic>
          <a:graphicData uri="http://schemas.openxmlformats.org/drawingml/2006/table">
            <a:tbl>
              <a:tblPr firstRow="1" bandRow="1">
                <a:tableStyleId>{5C22544A-7EE6-4342-B048-85BDC9FD1C3A}</a:tableStyleId>
              </a:tblPr>
              <a:tblGrid>
                <a:gridCol w="6073216">
                  <a:extLst>
                    <a:ext uri="{9D8B030D-6E8A-4147-A177-3AD203B41FA5}">
                      <a16:colId xmlns:a16="http://schemas.microsoft.com/office/drawing/2014/main" val="20001"/>
                    </a:ext>
                  </a:extLst>
                </a:gridCol>
                <a:gridCol w="323904">
                  <a:extLst>
                    <a:ext uri="{9D8B030D-6E8A-4147-A177-3AD203B41FA5}">
                      <a16:colId xmlns:a16="http://schemas.microsoft.com/office/drawing/2014/main" val="20002"/>
                    </a:ext>
                  </a:extLst>
                </a:gridCol>
                <a:gridCol w="16209849">
                  <a:extLst>
                    <a:ext uri="{9D8B030D-6E8A-4147-A177-3AD203B41FA5}">
                      <a16:colId xmlns:a16="http://schemas.microsoft.com/office/drawing/2014/main" val="20003"/>
                    </a:ext>
                  </a:extLst>
                </a:gridCol>
              </a:tblGrid>
              <a:tr h="1865338">
                <a:tc>
                  <a:txBody>
                    <a:bodyPr/>
                    <a:lstStyle/>
                    <a:p>
                      <a:pPr algn="l"/>
                      <a:r>
                        <a:rPr lang="it-IT" sz="4000" b="1" dirty="0" smtClean="0">
                          <a:solidFill>
                            <a:srgbClr val="005828"/>
                          </a:solidFill>
                          <a:latin typeface="+mj-lt"/>
                        </a:rPr>
                        <a:t>Alla scoperta</a:t>
                      </a:r>
                      <a:r>
                        <a:rPr lang="it-IT" sz="4000" b="1" baseline="0" dirty="0" smtClean="0">
                          <a:solidFill>
                            <a:srgbClr val="005828"/>
                          </a:solidFill>
                          <a:latin typeface="+mj-lt"/>
                        </a:rPr>
                        <a:t> della più piccola pianta al mondo</a:t>
                      </a:r>
                    </a:p>
                    <a:p>
                      <a:pPr algn="l"/>
                      <a:endParaRPr lang="it-IT" sz="800" b="0" dirty="0" smtClean="0">
                        <a:solidFill>
                          <a:srgbClr val="005828"/>
                        </a:solidFill>
                        <a:latin typeface="Calibri Light" pitchFamily="34" charset="0"/>
                      </a:endParaRPr>
                    </a:p>
                    <a:p>
                      <a:pPr algn="l"/>
                      <a:r>
                        <a:rPr lang="it-IT" sz="2800" b="0" dirty="0" smtClean="0">
                          <a:solidFill>
                            <a:schemeClr val="tx1"/>
                          </a:solidFill>
                          <a:latin typeface="Calibri Light" panose="020F0302020204030204" pitchFamily="34" charset="0"/>
                          <a:cs typeface="Calibri Light" panose="020F0302020204030204" pitchFamily="34" charset="0"/>
                        </a:rPr>
                        <a:t>(L.</a:t>
                      </a:r>
                      <a:r>
                        <a:rPr lang="it-IT" sz="2800" b="0" baseline="0" dirty="0" smtClean="0">
                          <a:solidFill>
                            <a:schemeClr val="tx1"/>
                          </a:solidFill>
                          <a:latin typeface="Calibri Light" panose="020F0302020204030204" pitchFamily="34" charset="0"/>
                          <a:cs typeface="Calibri Light" panose="020F0302020204030204" pitchFamily="34" charset="0"/>
                        </a:rPr>
                        <a:t> Braglia, L. Morello, F. Gavazzi, S. </a:t>
                      </a:r>
                      <a:r>
                        <a:rPr lang="it-IT" sz="2800" b="0" baseline="0" dirty="0" err="1" smtClean="0">
                          <a:solidFill>
                            <a:schemeClr val="tx1"/>
                          </a:solidFill>
                          <a:latin typeface="Calibri Light" panose="020F0302020204030204" pitchFamily="34" charset="0"/>
                          <a:cs typeface="Calibri Light" panose="020F0302020204030204" pitchFamily="34" charset="0"/>
                        </a:rPr>
                        <a:t>Gianì</a:t>
                      </a:r>
                      <a:r>
                        <a:rPr lang="it-IT" sz="2800" b="0" baseline="0" dirty="0" smtClean="0">
                          <a:solidFill>
                            <a:schemeClr val="tx1"/>
                          </a:solidFill>
                          <a:latin typeface="Calibri Light" panose="020F0302020204030204" pitchFamily="34" charset="0"/>
                          <a:cs typeface="Calibri Light" panose="020F0302020204030204" pitchFamily="34" charset="0"/>
                        </a:rPr>
                        <a:t>, I. </a:t>
                      </a:r>
                      <a:r>
                        <a:rPr lang="it-IT" sz="2800" b="0" baseline="0" dirty="0" err="1" smtClean="0">
                          <a:solidFill>
                            <a:schemeClr val="tx1"/>
                          </a:solidFill>
                          <a:latin typeface="Calibri Light" panose="020F0302020204030204" pitchFamily="34" charset="0"/>
                          <a:cs typeface="Calibri Light" panose="020F0302020204030204" pitchFamily="34" charset="0"/>
                        </a:rPr>
                        <a:t>Crescioli</a:t>
                      </a:r>
                      <a:r>
                        <a:rPr lang="it-IT" sz="2800" b="0" dirty="0" smtClean="0">
                          <a:solidFill>
                            <a:schemeClr val="tx1"/>
                          </a:solidFill>
                          <a:latin typeface="Calibri Light" panose="020F0302020204030204" pitchFamily="34" charset="0"/>
                          <a:cs typeface="Calibri Light" panose="020F0302020204030204" pitchFamily="34" charset="0"/>
                        </a:rPr>
                        <a:t>)</a:t>
                      </a:r>
                      <a:endParaRPr lang="it-IT" sz="2800" b="1" dirty="0" smtClean="0">
                        <a:solidFill>
                          <a:schemeClr val="tx1"/>
                        </a:solidFill>
                        <a:latin typeface="Calibri Light" panose="020F0302020204030204" pitchFamily="34" charset="0"/>
                        <a:cs typeface="Calibri Light" panose="020F0302020204030204" pitchFamily="34" charset="0"/>
                      </a:endParaRPr>
                    </a:p>
                    <a:p>
                      <a:pPr marL="0" marR="0" indent="0" algn="l" defTabSz="3291840" rtl="0" eaLnBrk="1" fontAlgn="auto" latinLnBrk="0" hangingPunct="1">
                        <a:lnSpc>
                          <a:spcPct val="100000"/>
                        </a:lnSpc>
                        <a:spcBef>
                          <a:spcPts val="0"/>
                        </a:spcBef>
                        <a:spcAft>
                          <a:spcPts val="0"/>
                        </a:spcAft>
                        <a:buClrTx/>
                        <a:buSzTx/>
                        <a:buFontTx/>
                        <a:buNone/>
                        <a:tabLst/>
                        <a:defRPr/>
                      </a:pPr>
                      <a:endParaRPr lang="it-IT" sz="2400" b="1" dirty="0" smtClean="0">
                        <a:solidFill>
                          <a:schemeClr val="tx1"/>
                        </a:solidFill>
                        <a:latin typeface="Calibri Light" pitchFamily="34" charset="0"/>
                        <a:ea typeface="Ebrima" pitchFamily="2" charset="0"/>
                        <a:cs typeface="Ebrima" pitchFamily="2"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latin typeface="Calibri Light" panose="020F0302020204030204" pitchFamily="34" charset="0"/>
                        <a:ea typeface="Ebrima" pitchFamily="2"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3291840" rtl="0" eaLnBrk="1" fontAlgn="auto" latinLnBrk="0" hangingPunct="1">
                        <a:lnSpc>
                          <a:spcPct val="100000"/>
                        </a:lnSpc>
                        <a:spcBef>
                          <a:spcPts val="0"/>
                        </a:spcBef>
                        <a:spcAft>
                          <a:spcPts val="0"/>
                        </a:spcAft>
                        <a:buClrTx/>
                        <a:buSzTx/>
                        <a:buFontTx/>
                        <a:buNone/>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Scopriamo insieme la lenticchia d’acqua, ad oggi la più piccola pianta a fiore conosciuta al mondo. Osserveremo insieme un microcosmo acquatico popolato da tante specie e impareremo a riconoscerle. Con l’ausilio di tavole botaniche, e studiando il codice a DNA di lenticchia c’acqua, scopriremo quanta biodiversità possa racchiudersi in pochi centimetri sul pelo dell’acqua. Inoltre, con l’aiuto di un microscopio andremo ad osservare curiosi dettagli, svelando il fascino di forme e colori o talvolta di piccole gemme e radici. Una vera e propria caccia ad un piccolo tesoro. Capiremo infine come grazie alla sua smisurata capacità di moltiplicarsi, lenticchia d’acqua possa essere coltivata per produrre in poco tempo biomassa di interesse agro-industriale. </a:t>
                      </a:r>
                    </a:p>
                    <a:p>
                      <a:pPr marL="0" marR="0" indent="0" algn="just" defTabSz="3291840" rtl="0" eaLnBrk="1" fontAlgn="auto" latinLnBrk="0" hangingPunct="1">
                        <a:lnSpc>
                          <a:spcPct val="100000"/>
                        </a:lnSpc>
                        <a:spcBef>
                          <a:spcPts val="0"/>
                        </a:spcBef>
                        <a:spcAft>
                          <a:spcPts val="0"/>
                        </a:spcAft>
                        <a:buClrTx/>
                        <a:buSzTx/>
                        <a:buFontTx/>
                        <a:buNone/>
                        <a:tabLst/>
                        <a:defRPr/>
                      </a:pPr>
                      <a:endParaRPr lang="it-IT" sz="1800" b="0" dirty="0" smtClean="0">
                        <a:solidFill>
                          <a:schemeClr val="tx1"/>
                        </a:solidFill>
                        <a:latin typeface="Calibri Light" panose="020F0302020204030204" pitchFamily="34" charset="0"/>
                        <a:ea typeface="Verdana" panose="020B0604030504040204" pitchFamily="34"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Rettangolo 6"/>
          <p:cNvSpPr/>
          <p:nvPr/>
        </p:nvSpPr>
        <p:spPr>
          <a:xfrm>
            <a:off x="1321795" y="5625525"/>
            <a:ext cx="5635408" cy="646331"/>
          </a:xfrm>
          <a:prstGeom prst="rect">
            <a:avLst/>
          </a:prstGeom>
        </p:spPr>
        <p:txBody>
          <a:bodyPr wrap="square">
            <a:spAutoFit/>
          </a:bodyPr>
          <a:lstStyle/>
          <a:p>
            <a:r>
              <a:rPr lang="it-IT" sz="3600" dirty="0" smtClean="0">
                <a:solidFill>
                  <a:srgbClr val="005828"/>
                </a:solidFill>
                <a:latin typeface="Trebuchet MS" pitchFamily="34" charset="0"/>
              </a:rPr>
              <a:t>2022.plantday.it</a:t>
            </a:r>
            <a:endParaRPr lang="it-IT" sz="3600" dirty="0">
              <a:solidFill>
                <a:srgbClr val="005828"/>
              </a:solidFill>
              <a:latin typeface="Trebuchet MS" pitchFamily="34" charset="0"/>
            </a:endParaRPr>
          </a:p>
        </p:txBody>
      </p:sp>
      <p:pic>
        <p:nvPicPr>
          <p:cNvPr id="22" name="Immagine 21"/>
          <p:cNvPicPr>
            <a:picLocks noChangeAspect="1"/>
          </p:cNvPicPr>
          <p:nvPr/>
        </p:nvPicPr>
        <p:blipFill rotWithShape="1">
          <a:blip r:embed="rId4" cstate="print">
            <a:extLst>
              <a:ext uri="{28A0092B-C50C-407E-A947-70E740481C1C}">
                <a14:useLocalDpi xmlns:a14="http://schemas.microsoft.com/office/drawing/2010/main" val="0"/>
              </a:ext>
            </a:extLst>
          </a:blip>
          <a:srcRect r="68115" b="23283"/>
          <a:stretch/>
        </p:blipFill>
        <p:spPr>
          <a:xfrm>
            <a:off x="448314" y="345693"/>
            <a:ext cx="5071176" cy="4811611"/>
          </a:xfrm>
          <a:prstGeom prst="rect">
            <a:avLst/>
          </a:prstGeom>
        </p:spPr>
      </p:pic>
      <p:pic>
        <p:nvPicPr>
          <p:cNvPr id="31" name="Immagine 30"/>
          <p:cNvPicPr>
            <a:picLocks noChangeAspect="1"/>
          </p:cNvPicPr>
          <p:nvPr/>
        </p:nvPicPr>
        <p:blipFill rotWithShape="1">
          <a:blip r:embed="rId4" cstate="print">
            <a:extLst>
              <a:ext uri="{28A0092B-C50C-407E-A947-70E740481C1C}">
                <a14:useLocalDpi xmlns:a14="http://schemas.microsoft.com/office/drawing/2010/main" val="0"/>
              </a:ext>
            </a:extLst>
          </a:blip>
          <a:srcRect l="33026" t="6966" r="2750" b="39048"/>
          <a:stretch/>
        </p:blipFill>
        <p:spPr>
          <a:xfrm>
            <a:off x="5042610" y="1145241"/>
            <a:ext cx="9545940" cy="3170299"/>
          </a:xfrm>
          <a:prstGeom prst="rect">
            <a:avLst/>
          </a:prstGeom>
        </p:spPr>
      </p:pic>
      <p:sp>
        <p:nvSpPr>
          <p:cNvPr id="34" name="Titolo 1"/>
          <p:cNvSpPr txBox="1">
            <a:spLocks/>
          </p:cNvSpPr>
          <p:nvPr/>
        </p:nvSpPr>
        <p:spPr>
          <a:xfrm>
            <a:off x="0" y="13836843"/>
            <a:ext cx="25203150" cy="1666340"/>
          </a:xfrm>
          <a:prstGeom prst="rect">
            <a:avLst/>
          </a:prstGeom>
          <a:solidFill>
            <a:srgbClr val="A7D971"/>
          </a:solidFill>
        </p:spPr>
        <p:txBody>
          <a:bodyPr vert="horz" lIns="329184" tIns="164592" rIns="329184" bIns="164592" rtlCol="0" anchor="ctr">
            <a:normAutofit fontScale="45000" lnSpcReduction="20000"/>
          </a:bodyPr>
          <a:lstStyle>
            <a:lvl1pPr algn="ctr" defTabSz="3291840" rtl="0" eaLnBrk="1" latinLnBrk="0" hangingPunct="1">
              <a:spcBef>
                <a:spcPct val="0"/>
              </a:spcBef>
              <a:buNone/>
              <a:defRPr sz="15800" kern="1200">
                <a:solidFill>
                  <a:schemeClr val="tx1"/>
                </a:solidFill>
                <a:latin typeface="+mj-lt"/>
                <a:ea typeface="+mj-ea"/>
                <a:cs typeface="+mj-cs"/>
              </a:defRPr>
            </a:lvl1pPr>
          </a:lstStyle>
          <a:p>
            <a:r>
              <a:rPr lang="it-IT" sz="5300" b="1" dirty="0" smtClean="0">
                <a:solidFill>
                  <a:schemeClr val="bg1"/>
                </a:solidFill>
              </a:rPr>
              <a:t/>
            </a:r>
            <a:br>
              <a:rPr lang="it-IT" sz="5300" b="1" dirty="0" smtClean="0">
                <a:solidFill>
                  <a:schemeClr val="bg1"/>
                </a:solidFill>
              </a:rPr>
            </a:br>
            <a:r>
              <a:rPr lang="it-IT" sz="12800" b="1" dirty="0" smtClean="0">
                <a:solidFill>
                  <a:schemeClr val="bg1"/>
                </a:solidFill>
              </a:rPr>
              <a:t>18-19 Maggio 09:30-13:00 LABORATORI DIDATTICI</a:t>
            </a:r>
            <a:r>
              <a:rPr lang="it-IT" sz="6000" b="1" dirty="0" smtClean="0">
                <a:latin typeface="Trebuchet MS" pitchFamily="34" charset="0"/>
              </a:rPr>
              <a:t/>
            </a:r>
            <a:br>
              <a:rPr lang="it-IT" sz="6000" b="1" dirty="0" smtClean="0">
                <a:latin typeface="Trebuchet MS" pitchFamily="34" charset="0"/>
              </a:rPr>
            </a:br>
            <a:endParaRPr lang="it-IT" sz="5300" b="1" dirty="0">
              <a:latin typeface="Trebuchet MS" pitchFamily="34" charset="0"/>
            </a:endParaRPr>
          </a:p>
        </p:txBody>
      </p:sp>
      <p:graphicFrame>
        <p:nvGraphicFramePr>
          <p:cNvPr id="35" name="Tabella 34"/>
          <p:cNvGraphicFramePr>
            <a:graphicFrameLocks noGrp="1"/>
          </p:cNvGraphicFramePr>
          <p:nvPr>
            <p:extLst>
              <p:ext uri="{D42A27DB-BD31-4B8C-83A1-F6EECF244321}">
                <p14:modId xmlns:p14="http://schemas.microsoft.com/office/powerpoint/2010/main" val="3923881324"/>
              </p:ext>
            </p:extLst>
          </p:nvPr>
        </p:nvGraphicFramePr>
        <p:xfrm>
          <a:off x="1141326" y="20641499"/>
          <a:ext cx="22606969" cy="3931920"/>
        </p:xfrm>
        <a:graphic>
          <a:graphicData uri="http://schemas.openxmlformats.org/drawingml/2006/table">
            <a:tbl>
              <a:tblPr firstRow="1" bandRow="1">
                <a:tableStyleId>{5C22544A-7EE6-4342-B048-85BDC9FD1C3A}</a:tableStyleId>
              </a:tblPr>
              <a:tblGrid>
                <a:gridCol w="6073216">
                  <a:extLst>
                    <a:ext uri="{9D8B030D-6E8A-4147-A177-3AD203B41FA5}">
                      <a16:colId xmlns:a16="http://schemas.microsoft.com/office/drawing/2014/main" val="20001"/>
                    </a:ext>
                  </a:extLst>
                </a:gridCol>
                <a:gridCol w="323904">
                  <a:extLst>
                    <a:ext uri="{9D8B030D-6E8A-4147-A177-3AD203B41FA5}">
                      <a16:colId xmlns:a16="http://schemas.microsoft.com/office/drawing/2014/main" val="20002"/>
                    </a:ext>
                  </a:extLst>
                </a:gridCol>
                <a:gridCol w="16209849">
                  <a:extLst>
                    <a:ext uri="{9D8B030D-6E8A-4147-A177-3AD203B41FA5}">
                      <a16:colId xmlns:a16="http://schemas.microsoft.com/office/drawing/2014/main" val="20003"/>
                    </a:ext>
                  </a:extLst>
                </a:gridCol>
              </a:tblGrid>
              <a:tr h="1865338">
                <a:tc>
                  <a:txBody>
                    <a:bodyPr/>
                    <a:lstStyle/>
                    <a:p>
                      <a:pPr algn="l"/>
                      <a:r>
                        <a:rPr lang="it-IT" sz="4000" b="1" dirty="0" smtClean="0">
                          <a:solidFill>
                            <a:srgbClr val="005828"/>
                          </a:solidFill>
                          <a:latin typeface="+mj-lt"/>
                        </a:rPr>
                        <a:t>La castagna: una grande riserva di amido!</a:t>
                      </a:r>
                      <a:endParaRPr lang="it-IT" sz="4000" b="1" baseline="0" dirty="0" smtClean="0">
                        <a:solidFill>
                          <a:srgbClr val="005828"/>
                        </a:solidFill>
                        <a:latin typeface="+mj-lt"/>
                      </a:endParaRPr>
                    </a:p>
                    <a:p>
                      <a:pPr algn="l"/>
                      <a:endParaRPr lang="it-IT" sz="800" b="0" dirty="0" smtClean="0">
                        <a:solidFill>
                          <a:srgbClr val="005828"/>
                        </a:solidFill>
                        <a:latin typeface="Calibri Light" pitchFamily="34" charset="0"/>
                      </a:endParaRPr>
                    </a:p>
                    <a:p>
                      <a:pPr algn="l"/>
                      <a:r>
                        <a:rPr lang="it-IT" sz="2800" b="0" dirty="0" smtClean="0">
                          <a:solidFill>
                            <a:schemeClr val="tx1"/>
                          </a:solidFill>
                          <a:latin typeface="Calibri Light" panose="020F0302020204030204" pitchFamily="34" charset="0"/>
                          <a:cs typeface="Calibri Light" panose="020F0302020204030204" pitchFamily="34" charset="0"/>
                        </a:rPr>
                        <a:t>(C.</a:t>
                      </a:r>
                      <a:r>
                        <a:rPr lang="it-IT" sz="2800" b="0" baseline="0" dirty="0" smtClean="0">
                          <a:solidFill>
                            <a:schemeClr val="tx1"/>
                          </a:solidFill>
                          <a:latin typeface="Calibri Light" panose="020F0302020204030204" pitchFamily="34" charset="0"/>
                          <a:cs typeface="Calibri Light" panose="020F0302020204030204" pitchFamily="34" charset="0"/>
                        </a:rPr>
                        <a:t> Forti, E. </a:t>
                      </a:r>
                      <a:r>
                        <a:rPr lang="it-IT" sz="2800" b="0" baseline="0" dirty="0" err="1" smtClean="0">
                          <a:solidFill>
                            <a:schemeClr val="tx1"/>
                          </a:solidFill>
                          <a:latin typeface="Calibri Light" panose="020F0302020204030204" pitchFamily="34" charset="0"/>
                          <a:cs typeface="Calibri Light" panose="020F0302020204030204" pitchFamily="34" charset="0"/>
                        </a:rPr>
                        <a:t>Cominelli</a:t>
                      </a:r>
                      <a:r>
                        <a:rPr lang="it-IT" sz="2800" b="0" baseline="0" dirty="0" smtClean="0">
                          <a:solidFill>
                            <a:schemeClr val="tx1"/>
                          </a:solidFill>
                          <a:latin typeface="Calibri Light" panose="020F0302020204030204" pitchFamily="34" charset="0"/>
                          <a:cs typeface="Calibri Light" panose="020F0302020204030204" pitchFamily="34" charset="0"/>
                        </a:rPr>
                        <a:t>, P. Leone</a:t>
                      </a:r>
                      <a:r>
                        <a:rPr lang="it-IT" sz="2800" b="0" dirty="0" smtClean="0">
                          <a:solidFill>
                            <a:schemeClr val="tx1"/>
                          </a:solidFill>
                          <a:latin typeface="Calibri Light" panose="020F0302020204030204" pitchFamily="34" charset="0"/>
                          <a:cs typeface="Calibri Light" panose="020F0302020204030204" pitchFamily="34" charset="0"/>
                        </a:rPr>
                        <a:t>)</a:t>
                      </a:r>
                      <a:endParaRPr lang="it-IT" sz="2800" b="1" dirty="0" smtClean="0">
                        <a:solidFill>
                          <a:schemeClr val="tx1"/>
                        </a:solidFill>
                        <a:latin typeface="Calibri Light" panose="020F0302020204030204" pitchFamily="34" charset="0"/>
                        <a:cs typeface="Calibri Light" panose="020F0302020204030204" pitchFamily="34" charset="0"/>
                      </a:endParaRPr>
                    </a:p>
                    <a:p>
                      <a:pPr marL="0" marR="0" indent="0" algn="l" defTabSz="3291840" rtl="0" eaLnBrk="1" fontAlgn="auto" latinLnBrk="0" hangingPunct="1">
                        <a:lnSpc>
                          <a:spcPct val="100000"/>
                        </a:lnSpc>
                        <a:spcBef>
                          <a:spcPts val="0"/>
                        </a:spcBef>
                        <a:spcAft>
                          <a:spcPts val="0"/>
                        </a:spcAft>
                        <a:buClrTx/>
                        <a:buSzTx/>
                        <a:buFontTx/>
                        <a:buNone/>
                        <a:tabLst/>
                        <a:defRPr/>
                      </a:pPr>
                      <a:endParaRPr lang="it-IT" sz="2400" b="1" dirty="0" smtClean="0">
                        <a:solidFill>
                          <a:schemeClr val="tx1"/>
                        </a:solidFill>
                        <a:latin typeface="Calibri Light" pitchFamily="34" charset="0"/>
                        <a:ea typeface="Ebrima" pitchFamily="2" charset="0"/>
                        <a:cs typeface="Ebrima" pitchFamily="2"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it-IT" dirty="0">
                        <a:latin typeface="Calibri Light" panose="020F0302020204030204" pitchFamily="34" charset="0"/>
                        <a:ea typeface="Ebrima" pitchFamily="2"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Negli ultimi anni si sta assistendo alla riscoperta delle aree castanili della Lombardia. Di grande importanza sono i castagneti da frutto che attualmente, in buona parte, riversano in uno stato di degrado ed abbandono. È necessario agire per valorizzare le risorse di questa specie e la sua multifunzionalità in modo da rilanciare la produttività di tali aree lombarde. Ma perché proprio il castagno?! Perché questa specie ha potenzialità nascoste! La castagna possiede caratteristiche molto importanti: è ricca di amido e priva di glutine, ha un discreto contenuto di proteine ed è una fonte di acidi grassi. Attraverso un saggio colorimetrico andremo a scoprire il suo componente principale anche in altri alimenti. Nei momenti di pausa agli studenti verrà proposto un divertente indovinello.</a:t>
                      </a:r>
                    </a:p>
                    <a:p>
                      <a:pPr marL="0" marR="0" indent="0" algn="just" defTabSz="3291840" rtl="0" eaLnBrk="1" fontAlgn="auto" latinLnBrk="0" hangingPunct="1">
                        <a:lnSpc>
                          <a:spcPct val="100000"/>
                        </a:lnSpc>
                        <a:spcBef>
                          <a:spcPts val="0"/>
                        </a:spcBef>
                        <a:spcAft>
                          <a:spcPts val="0"/>
                        </a:spcAft>
                        <a:buClrTx/>
                        <a:buSzTx/>
                        <a:buFontTx/>
                        <a:buNone/>
                        <a:tabLst/>
                        <a:defRPr/>
                      </a:pPr>
                      <a:endParaRPr lang="it-IT" sz="2800" b="0" dirty="0" smtClean="0">
                        <a:solidFill>
                          <a:schemeClr val="tx1"/>
                        </a:solidFill>
                        <a:latin typeface="Calibri Light" panose="020F0302020204030204" pitchFamily="34" charset="0"/>
                        <a:ea typeface="Verdana" panose="020B0604030504040204" pitchFamily="34"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6" name="Tabella 35"/>
          <p:cNvGraphicFramePr>
            <a:graphicFrameLocks noGrp="1"/>
          </p:cNvGraphicFramePr>
          <p:nvPr>
            <p:extLst>
              <p:ext uri="{D42A27DB-BD31-4B8C-83A1-F6EECF244321}">
                <p14:modId xmlns:p14="http://schemas.microsoft.com/office/powerpoint/2010/main" val="1724119168"/>
              </p:ext>
            </p:extLst>
          </p:nvPr>
        </p:nvGraphicFramePr>
        <p:xfrm>
          <a:off x="1039545" y="25134092"/>
          <a:ext cx="22606969" cy="1865338"/>
        </p:xfrm>
        <a:graphic>
          <a:graphicData uri="http://schemas.openxmlformats.org/drawingml/2006/table">
            <a:tbl>
              <a:tblPr firstRow="1" bandRow="1">
                <a:tableStyleId>{5C22544A-7EE6-4342-B048-85BDC9FD1C3A}</a:tableStyleId>
              </a:tblPr>
              <a:tblGrid>
                <a:gridCol w="6073216">
                  <a:extLst>
                    <a:ext uri="{9D8B030D-6E8A-4147-A177-3AD203B41FA5}">
                      <a16:colId xmlns:a16="http://schemas.microsoft.com/office/drawing/2014/main" val="20001"/>
                    </a:ext>
                  </a:extLst>
                </a:gridCol>
                <a:gridCol w="323904">
                  <a:extLst>
                    <a:ext uri="{9D8B030D-6E8A-4147-A177-3AD203B41FA5}">
                      <a16:colId xmlns:a16="http://schemas.microsoft.com/office/drawing/2014/main" val="20002"/>
                    </a:ext>
                  </a:extLst>
                </a:gridCol>
                <a:gridCol w="16209849">
                  <a:extLst>
                    <a:ext uri="{9D8B030D-6E8A-4147-A177-3AD203B41FA5}">
                      <a16:colId xmlns:a16="http://schemas.microsoft.com/office/drawing/2014/main" val="20003"/>
                    </a:ext>
                  </a:extLst>
                </a:gridCol>
              </a:tblGrid>
              <a:tr h="1865338">
                <a:tc>
                  <a:txBody>
                    <a:bodyPr/>
                    <a:lstStyle/>
                    <a:p>
                      <a:pPr algn="l"/>
                      <a:r>
                        <a:rPr lang="it-IT" sz="4000" b="1" dirty="0" smtClean="0">
                          <a:solidFill>
                            <a:srgbClr val="005828"/>
                          </a:solidFill>
                          <a:latin typeface="+mj-lt"/>
                        </a:rPr>
                        <a:t>Il DNA nel piatto</a:t>
                      </a:r>
                      <a:endParaRPr lang="it-IT" sz="4000" b="1" baseline="0" dirty="0" smtClean="0">
                        <a:solidFill>
                          <a:srgbClr val="005828"/>
                        </a:solidFill>
                        <a:latin typeface="+mj-lt"/>
                      </a:endParaRPr>
                    </a:p>
                    <a:p>
                      <a:pPr algn="l"/>
                      <a:endParaRPr lang="it-IT" sz="800" b="0" dirty="0" smtClean="0">
                        <a:solidFill>
                          <a:srgbClr val="005828"/>
                        </a:solidFill>
                        <a:latin typeface="Calibri Light" pitchFamily="34" charset="0"/>
                      </a:endParaRPr>
                    </a:p>
                    <a:p>
                      <a:pPr algn="l"/>
                      <a:r>
                        <a:rPr lang="it-IT" sz="2800" b="0" dirty="0" smtClean="0">
                          <a:solidFill>
                            <a:schemeClr val="tx1"/>
                          </a:solidFill>
                          <a:latin typeface="Calibri Light" panose="020F0302020204030204" pitchFamily="34" charset="0"/>
                          <a:cs typeface="Calibri Light" panose="020F0302020204030204" pitchFamily="34" charset="0"/>
                        </a:rPr>
                        <a:t>(</a:t>
                      </a:r>
                      <a:r>
                        <a:rPr lang="it-IT" sz="2800" b="0" baseline="0" dirty="0" smtClean="0">
                          <a:solidFill>
                            <a:schemeClr val="tx1"/>
                          </a:solidFill>
                          <a:latin typeface="Calibri Light" panose="020F0302020204030204" pitchFamily="34" charset="0"/>
                          <a:cs typeface="Calibri Light" panose="020F0302020204030204" pitchFamily="34" charset="0"/>
                        </a:rPr>
                        <a:t>E. </a:t>
                      </a:r>
                      <a:r>
                        <a:rPr lang="it-IT" sz="2800" b="0" baseline="0" dirty="0" err="1" smtClean="0">
                          <a:solidFill>
                            <a:schemeClr val="tx1"/>
                          </a:solidFill>
                          <a:latin typeface="Calibri Light" panose="020F0302020204030204" pitchFamily="34" charset="0"/>
                          <a:cs typeface="Calibri Light" panose="020F0302020204030204" pitchFamily="34" charset="0"/>
                        </a:rPr>
                        <a:t>Ponzoni</a:t>
                      </a:r>
                      <a:r>
                        <a:rPr lang="it-IT" sz="2800" b="0" baseline="0" dirty="0" smtClean="0">
                          <a:solidFill>
                            <a:schemeClr val="tx1"/>
                          </a:solidFill>
                          <a:latin typeface="Calibri Light" panose="020F0302020204030204" pitchFamily="34" charset="0"/>
                          <a:cs typeface="Calibri Light" panose="020F0302020204030204" pitchFamily="34" charset="0"/>
                        </a:rPr>
                        <a:t>, </a:t>
                      </a:r>
                      <a:r>
                        <a:rPr lang="it-IT" sz="2800" b="0" dirty="0" smtClean="0">
                          <a:solidFill>
                            <a:schemeClr val="tx1"/>
                          </a:solidFill>
                          <a:latin typeface="Calibri Light" panose="020F0302020204030204" pitchFamily="34" charset="0"/>
                          <a:cs typeface="Calibri Light" panose="020F0302020204030204" pitchFamily="34" charset="0"/>
                        </a:rPr>
                        <a:t>I.</a:t>
                      </a:r>
                      <a:r>
                        <a:rPr lang="it-IT" sz="2800" b="0" baseline="0" dirty="0" smtClean="0">
                          <a:solidFill>
                            <a:schemeClr val="tx1"/>
                          </a:solidFill>
                          <a:latin typeface="Calibri Light" panose="020F0302020204030204" pitchFamily="34" charset="0"/>
                          <a:cs typeface="Calibri Light" panose="020F0302020204030204" pitchFamily="34" charset="0"/>
                        </a:rPr>
                        <a:t> </a:t>
                      </a:r>
                      <a:r>
                        <a:rPr lang="it-IT" sz="2800" b="0" baseline="0" dirty="0" err="1" smtClean="0">
                          <a:solidFill>
                            <a:schemeClr val="tx1"/>
                          </a:solidFill>
                          <a:latin typeface="Calibri Light" panose="020F0302020204030204" pitchFamily="34" charset="0"/>
                          <a:cs typeface="Calibri Light" panose="020F0302020204030204" pitchFamily="34" charset="0"/>
                        </a:rPr>
                        <a:t>Galasso</a:t>
                      </a:r>
                      <a:r>
                        <a:rPr lang="it-IT" sz="2800" b="0" baseline="0" smtClean="0">
                          <a:solidFill>
                            <a:schemeClr val="tx1"/>
                          </a:solidFill>
                          <a:latin typeface="Calibri Light" panose="020F0302020204030204" pitchFamily="34" charset="0"/>
                          <a:cs typeface="Calibri Light" panose="020F0302020204030204" pitchFamily="34" charset="0"/>
                        </a:rPr>
                        <a:t>, I</a:t>
                      </a:r>
                      <a:r>
                        <a:rPr lang="it-IT" sz="2800" b="0" baseline="0" dirty="0" smtClean="0">
                          <a:solidFill>
                            <a:schemeClr val="tx1"/>
                          </a:solidFill>
                          <a:latin typeface="Calibri Light" panose="020F0302020204030204" pitchFamily="34" charset="0"/>
                          <a:cs typeface="Calibri Light" panose="020F0302020204030204" pitchFamily="34" charset="0"/>
                        </a:rPr>
                        <a:t>. Brambilla</a:t>
                      </a:r>
                      <a:r>
                        <a:rPr lang="it-IT" sz="2800" b="0" dirty="0" smtClean="0">
                          <a:solidFill>
                            <a:schemeClr val="tx1"/>
                          </a:solidFill>
                          <a:latin typeface="Calibri Light" panose="020F0302020204030204" pitchFamily="34" charset="0"/>
                          <a:cs typeface="Calibri Light" panose="020F0302020204030204" pitchFamily="34" charset="0"/>
                        </a:rPr>
                        <a:t>)</a:t>
                      </a:r>
                      <a:endParaRPr lang="it-IT" sz="2800" b="1" dirty="0" smtClean="0">
                        <a:solidFill>
                          <a:schemeClr val="tx1"/>
                        </a:solidFill>
                        <a:latin typeface="Calibri Light" panose="020F0302020204030204" pitchFamily="34" charset="0"/>
                        <a:cs typeface="Calibri Light" panose="020F0302020204030204" pitchFamily="34" charset="0"/>
                      </a:endParaRPr>
                    </a:p>
                    <a:p>
                      <a:pPr marL="0" marR="0" indent="0" algn="l" defTabSz="3291840" rtl="0" eaLnBrk="1" fontAlgn="auto" latinLnBrk="0" hangingPunct="1">
                        <a:lnSpc>
                          <a:spcPct val="100000"/>
                        </a:lnSpc>
                        <a:spcBef>
                          <a:spcPts val="0"/>
                        </a:spcBef>
                        <a:spcAft>
                          <a:spcPts val="0"/>
                        </a:spcAft>
                        <a:buClrTx/>
                        <a:buSzTx/>
                        <a:buFontTx/>
                        <a:buNone/>
                        <a:tabLst/>
                        <a:defRPr/>
                      </a:pPr>
                      <a:endParaRPr lang="it-IT" sz="2400" b="1" dirty="0" smtClean="0">
                        <a:solidFill>
                          <a:schemeClr val="tx1"/>
                        </a:solidFill>
                        <a:latin typeface="Calibri Light" pitchFamily="34" charset="0"/>
                        <a:ea typeface="Ebrima" pitchFamily="2" charset="0"/>
                        <a:cs typeface="Ebrima" pitchFamily="2"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it-IT" dirty="0">
                        <a:latin typeface="Calibri Light" panose="020F0302020204030204" pitchFamily="34" charset="0"/>
                        <a:ea typeface="Ebrima" pitchFamily="2"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3291840" rtl="0" eaLnBrk="1" fontAlgn="auto" latinLnBrk="0" hangingPunct="1">
                        <a:lnSpc>
                          <a:spcPct val="100000"/>
                        </a:lnSpc>
                        <a:spcBef>
                          <a:spcPts val="0"/>
                        </a:spcBef>
                        <a:spcAft>
                          <a:spcPts val="0"/>
                        </a:spcAft>
                        <a:buClrTx/>
                        <a:buSzTx/>
                        <a:buFontTx/>
                        <a:buNone/>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Chi non ha mai sentito parlare del DNA? Il DNA è protagonista di molte notizie che compaiono sui giornali ed in TV. Ma che cos'è il DNA? Si allestirà un laboratorio per sperimentare come estrarre e osservare il DNA di un frutto oltre ad approfondire la conoscenza sulle sue funzioni.</a:t>
                      </a:r>
                    </a:p>
                    <a:p>
                      <a:pPr algn="just"/>
                      <a:endParaRPr lang="it-IT" sz="2800" b="0" dirty="0" smtClean="0">
                        <a:solidFill>
                          <a:schemeClr val="tx1"/>
                        </a:solidFill>
                        <a:latin typeface="Calibri Light" panose="020F0302020204030204" pitchFamily="34" charset="0"/>
                        <a:ea typeface="Verdana" panose="020B0604030504040204" pitchFamily="34"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8" name="Tabella 37"/>
          <p:cNvGraphicFramePr>
            <a:graphicFrameLocks noGrp="1"/>
          </p:cNvGraphicFramePr>
          <p:nvPr>
            <p:extLst>
              <p:ext uri="{D42A27DB-BD31-4B8C-83A1-F6EECF244321}">
                <p14:modId xmlns:p14="http://schemas.microsoft.com/office/powerpoint/2010/main" val="3551519488"/>
              </p:ext>
            </p:extLst>
          </p:nvPr>
        </p:nvGraphicFramePr>
        <p:xfrm>
          <a:off x="961371" y="27839110"/>
          <a:ext cx="22606969" cy="3078480"/>
        </p:xfrm>
        <a:graphic>
          <a:graphicData uri="http://schemas.openxmlformats.org/drawingml/2006/table">
            <a:tbl>
              <a:tblPr firstRow="1" bandRow="1">
                <a:tableStyleId>{5C22544A-7EE6-4342-B048-85BDC9FD1C3A}</a:tableStyleId>
              </a:tblPr>
              <a:tblGrid>
                <a:gridCol w="6073216">
                  <a:extLst>
                    <a:ext uri="{9D8B030D-6E8A-4147-A177-3AD203B41FA5}">
                      <a16:colId xmlns:a16="http://schemas.microsoft.com/office/drawing/2014/main" val="20001"/>
                    </a:ext>
                  </a:extLst>
                </a:gridCol>
                <a:gridCol w="323904">
                  <a:extLst>
                    <a:ext uri="{9D8B030D-6E8A-4147-A177-3AD203B41FA5}">
                      <a16:colId xmlns:a16="http://schemas.microsoft.com/office/drawing/2014/main" val="20002"/>
                    </a:ext>
                  </a:extLst>
                </a:gridCol>
                <a:gridCol w="16209849">
                  <a:extLst>
                    <a:ext uri="{9D8B030D-6E8A-4147-A177-3AD203B41FA5}">
                      <a16:colId xmlns:a16="http://schemas.microsoft.com/office/drawing/2014/main" val="20003"/>
                    </a:ext>
                  </a:extLst>
                </a:gridCol>
              </a:tblGrid>
              <a:tr h="1865338">
                <a:tc>
                  <a:txBody>
                    <a:bodyPr/>
                    <a:lstStyle/>
                    <a:p>
                      <a:pPr algn="l"/>
                      <a:r>
                        <a:rPr lang="it-IT" sz="4000" b="1" baseline="0" dirty="0" smtClean="0">
                          <a:solidFill>
                            <a:srgbClr val="005828"/>
                          </a:solidFill>
                          <a:latin typeface="+mj-lt"/>
                        </a:rPr>
                        <a:t>La canapa dai mille usi</a:t>
                      </a:r>
                    </a:p>
                    <a:p>
                      <a:pPr algn="l"/>
                      <a:endParaRPr lang="it-IT" sz="800" b="0" dirty="0" smtClean="0">
                        <a:solidFill>
                          <a:srgbClr val="005828"/>
                        </a:solidFill>
                        <a:latin typeface="Calibri Light" pitchFamily="34" charset="0"/>
                      </a:endParaRPr>
                    </a:p>
                    <a:p>
                      <a:pPr algn="l"/>
                      <a:r>
                        <a:rPr lang="it-IT" sz="2800" b="0" dirty="0" smtClean="0">
                          <a:solidFill>
                            <a:schemeClr val="tx1"/>
                          </a:solidFill>
                          <a:latin typeface="Calibri Light" panose="020F0302020204030204" pitchFamily="34" charset="0"/>
                          <a:cs typeface="Calibri Light" panose="020F0302020204030204" pitchFamily="34" charset="0"/>
                        </a:rPr>
                        <a:t>(M. Mattana,</a:t>
                      </a:r>
                      <a:r>
                        <a:rPr lang="it-IT" sz="2800" b="0" baseline="0" dirty="0" smtClean="0">
                          <a:solidFill>
                            <a:schemeClr val="tx1"/>
                          </a:solidFill>
                          <a:latin typeface="Calibri Light" panose="020F0302020204030204" pitchFamily="34" charset="0"/>
                          <a:cs typeface="Calibri Light" panose="020F0302020204030204" pitchFamily="34" charset="0"/>
                        </a:rPr>
                        <a:t> A. Genga, A. </a:t>
                      </a:r>
                      <a:r>
                        <a:rPr lang="it-IT" sz="2800" b="0" baseline="0" dirty="0" err="1" smtClean="0">
                          <a:solidFill>
                            <a:schemeClr val="tx1"/>
                          </a:solidFill>
                          <a:latin typeface="Calibri Light" panose="020F0302020204030204" pitchFamily="34" charset="0"/>
                          <a:cs typeface="Calibri Light" panose="020F0302020204030204" pitchFamily="34" charset="0"/>
                        </a:rPr>
                        <a:t>Delledonne</a:t>
                      </a:r>
                      <a:r>
                        <a:rPr lang="it-IT" sz="2800" b="0" baseline="0" dirty="0" smtClean="0">
                          <a:solidFill>
                            <a:schemeClr val="tx1"/>
                          </a:solidFill>
                          <a:latin typeface="Calibri Light" panose="020F0302020204030204" pitchFamily="34" charset="0"/>
                          <a:cs typeface="Calibri Light" panose="020F0302020204030204" pitchFamily="34" charset="0"/>
                        </a:rPr>
                        <a:t>, K. R. A. </a:t>
                      </a:r>
                      <a:r>
                        <a:rPr lang="it-IT" sz="2800" b="0" baseline="0" dirty="0" err="1" smtClean="0">
                          <a:solidFill>
                            <a:schemeClr val="tx1"/>
                          </a:solidFill>
                          <a:latin typeface="Calibri Light" panose="020F0302020204030204" pitchFamily="34" charset="0"/>
                          <a:cs typeface="Calibri Light" panose="020F0302020204030204" pitchFamily="34" charset="0"/>
                        </a:rPr>
                        <a:t>Douguè</a:t>
                      </a:r>
                      <a:r>
                        <a:rPr lang="it-IT" sz="2800" b="0" baseline="0" dirty="0" smtClean="0">
                          <a:solidFill>
                            <a:schemeClr val="tx1"/>
                          </a:solidFill>
                          <a:latin typeface="Calibri Light" panose="020F0302020204030204" pitchFamily="34" charset="0"/>
                          <a:cs typeface="Calibri Light" panose="020F0302020204030204" pitchFamily="34" charset="0"/>
                        </a:rPr>
                        <a:t>)</a:t>
                      </a:r>
                      <a:endParaRPr lang="it-IT" sz="2800" b="1" dirty="0" smtClean="0">
                        <a:solidFill>
                          <a:schemeClr val="tx1"/>
                        </a:solidFill>
                        <a:latin typeface="Calibri Light" panose="020F0302020204030204" pitchFamily="34"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it-IT" dirty="0">
                        <a:latin typeface="Calibri Light" panose="020F0302020204030204" pitchFamily="34" charset="0"/>
                        <a:ea typeface="Ebrima" pitchFamily="2"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3291840" rtl="0" eaLnBrk="1" fontAlgn="auto" latinLnBrk="0" hangingPunct="1">
                        <a:lnSpc>
                          <a:spcPct val="100000"/>
                        </a:lnSpc>
                        <a:spcBef>
                          <a:spcPts val="0"/>
                        </a:spcBef>
                        <a:spcAft>
                          <a:spcPts val="0"/>
                        </a:spcAft>
                        <a:buClrTx/>
                        <a:buSzTx/>
                        <a:buFontTx/>
                        <a:buNone/>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La canapa da industria è da sempre coltivata per i numerosi prodotti che fornisce: fibra tessile, semi per olio e farina, infiorescenze per composti salutistici, componenti per la bioedilizia. Scopriremo insieme gli ingredienti sani e gustosi che i semi di canapa possono offrire alla nostra alimentazione e i numerosi composti utili per la nostra salute. Faremo insieme un esperimento di estrazione di olio dai semi, separandolo dalla farina, e mostreremo il contenuto in proteine di quest’ultima.</a:t>
                      </a:r>
                    </a:p>
                    <a:p>
                      <a:pPr marL="0" marR="0" indent="0" algn="just" defTabSz="3291840" rtl="0" eaLnBrk="1" fontAlgn="auto" latinLnBrk="0" hangingPunct="1">
                        <a:lnSpc>
                          <a:spcPct val="100000"/>
                        </a:lnSpc>
                        <a:spcBef>
                          <a:spcPts val="0"/>
                        </a:spcBef>
                        <a:spcAft>
                          <a:spcPts val="0"/>
                        </a:spcAft>
                        <a:buClrTx/>
                        <a:buSzTx/>
                        <a:buFontTx/>
                        <a:buNone/>
                        <a:tabLst/>
                        <a:defRPr/>
                      </a:pPr>
                      <a:endParaRPr lang="it-IT" sz="2800" b="0" kern="1200" dirty="0" smtClean="0">
                        <a:solidFill>
                          <a:schemeClr val="tx1"/>
                        </a:solidFill>
                        <a:effectLst/>
                        <a:latin typeface="Calibri Light" panose="020F0302020204030204" pitchFamily="34" charset="0"/>
                        <a:ea typeface="+mn-ea"/>
                        <a:cs typeface="Calibri Light" panose="020F0302020204030204" pitchFamily="34" charset="0"/>
                      </a:endParaRPr>
                    </a:p>
                    <a:p>
                      <a:pPr algn="just"/>
                      <a:endParaRPr lang="it-IT" sz="2800" b="0" dirty="0" smtClean="0">
                        <a:solidFill>
                          <a:schemeClr val="tx1"/>
                        </a:solidFill>
                        <a:latin typeface="Calibri Light" panose="020F0302020204030204" pitchFamily="34" charset="0"/>
                        <a:ea typeface="Verdana" panose="020B0604030504040204" pitchFamily="34"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9" name="Tabella 38"/>
          <p:cNvGraphicFramePr>
            <a:graphicFrameLocks noGrp="1"/>
          </p:cNvGraphicFramePr>
          <p:nvPr>
            <p:extLst>
              <p:ext uri="{D42A27DB-BD31-4B8C-83A1-F6EECF244321}">
                <p14:modId xmlns:p14="http://schemas.microsoft.com/office/powerpoint/2010/main" val="3406094577"/>
              </p:ext>
            </p:extLst>
          </p:nvPr>
        </p:nvGraphicFramePr>
        <p:xfrm>
          <a:off x="941772" y="31030283"/>
          <a:ext cx="22606969" cy="3078480"/>
        </p:xfrm>
        <a:graphic>
          <a:graphicData uri="http://schemas.openxmlformats.org/drawingml/2006/table">
            <a:tbl>
              <a:tblPr firstRow="1" bandRow="1">
                <a:tableStyleId>{5C22544A-7EE6-4342-B048-85BDC9FD1C3A}</a:tableStyleId>
              </a:tblPr>
              <a:tblGrid>
                <a:gridCol w="6073216">
                  <a:extLst>
                    <a:ext uri="{9D8B030D-6E8A-4147-A177-3AD203B41FA5}">
                      <a16:colId xmlns:a16="http://schemas.microsoft.com/office/drawing/2014/main" val="20001"/>
                    </a:ext>
                  </a:extLst>
                </a:gridCol>
                <a:gridCol w="323904">
                  <a:extLst>
                    <a:ext uri="{9D8B030D-6E8A-4147-A177-3AD203B41FA5}">
                      <a16:colId xmlns:a16="http://schemas.microsoft.com/office/drawing/2014/main" val="20002"/>
                    </a:ext>
                  </a:extLst>
                </a:gridCol>
                <a:gridCol w="16209849">
                  <a:extLst>
                    <a:ext uri="{9D8B030D-6E8A-4147-A177-3AD203B41FA5}">
                      <a16:colId xmlns:a16="http://schemas.microsoft.com/office/drawing/2014/main" val="20003"/>
                    </a:ext>
                  </a:extLst>
                </a:gridCol>
              </a:tblGrid>
              <a:tr h="1865338">
                <a:tc>
                  <a:txBody>
                    <a:bodyPr/>
                    <a:lstStyle/>
                    <a:p>
                      <a:pPr algn="l"/>
                      <a:r>
                        <a:rPr lang="it-IT" sz="4000" b="1" baseline="0" dirty="0" smtClean="0">
                          <a:solidFill>
                            <a:srgbClr val="005828"/>
                          </a:solidFill>
                          <a:latin typeface="+mj-lt"/>
                        </a:rPr>
                        <a:t>Trova il mutante</a:t>
                      </a:r>
                    </a:p>
                    <a:p>
                      <a:pPr algn="l"/>
                      <a:endParaRPr lang="it-IT" sz="800" b="0" dirty="0" smtClean="0">
                        <a:solidFill>
                          <a:srgbClr val="005828"/>
                        </a:solidFill>
                        <a:latin typeface="Calibri Light" pitchFamily="34" charset="0"/>
                      </a:endParaRPr>
                    </a:p>
                    <a:p>
                      <a:pPr algn="l"/>
                      <a:r>
                        <a:rPr lang="it-IT" sz="2800" b="0" dirty="0" smtClean="0">
                          <a:solidFill>
                            <a:schemeClr val="tx1"/>
                          </a:solidFill>
                          <a:latin typeface="Calibri Light" panose="020F0302020204030204" pitchFamily="34" charset="0"/>
                          <a:cs typeface="Calibri Light" panose="020F0302020204030204" pitchFamily="34" charset="0"/>
                        </a:rPr>
                        <a:t>(E.</a:t>
                      </a:r>
                      <a:r>
                        <a:rPr lang="it-IT" sz="2800" b="0" baseline="0" dirty="0" smtClean="0">
                          <a:solidFill>
                            <a:schemeClr val="tx1"/>
                          </a:solidFill>
                          <a:latin typeface="Calibri Light" panose="020F0302020204030204" pitchFamily="34" charset="0"/>
                          <a:cs typeface="Calibri Light" panose="020F0302020204030204" pitchFamily="34" charset="0"/>
                        </a:rPr>
                        <a:t> </a:t>
                      </a:r>
                      <a:r>
                        <a:rPr lang="it-IT" sz="2800" b="0" baseline="0" dirty="0" err="1" smtClean="0">
                          <a:solidFill>
                            <a:schemeClr val="tx1"/>
                          </a:solidFill>
                          <a:latin typeface="Calibri Light" panose="020F0302020204030204" pitchFamily="34" charset="0"/>
                          <a:cs typeface="Calibri Light" panose="020F0302020204030204" pitchFamily="34" charset="0"/>
                        </a:rPr>
                        <a:t>Cominelli</a:t>
                      </a:r>
                      <a:r>
                        <a:rPr lang="it-IT" sz="2800" b="0" baseline="0" dirty="0" smtClean="0">
                          <a:solidFill>
                            <a:schemeClr val="tx1"/>
                          </a:solidFill>
                          <a:latin typeface="Calibri Light" panose="020F0302020204030204" pitchFamily="34" charset="0"/>
                          <a:cs typeface="Calibri Light" panose="020F0302020204030204" pitchFamily="34" charset="0"/>
                        </a:rPr>
                        <a:t>, F. </a:t>
                      </a:r>
                      <a:r>
                        <a:rPr lang="it-IT" sz="2800" b="0" baseline="0" dirty="0" err="1" smtClean="0">
                          <a:solidFill>
                            <a:schemeClr val="tx1"/>
                          </a:solidFill>
                          <a:latin typeface="Calibri Light" panose="020F0302020204030204" pitchFamily="34" charset="0"/>
                          <a:cs typeface="Calibri Light" panose="020F0302020204030204" pitchFamily="34" charset="0"/>
                        </a:rPr>
                        <a:t>Sparvoli</a:t>
                      </a:r>
                      <a:r>
                        <a:rPr lang="it-IT" sz="2800" b="0" baseline="0" dirty="0" smtClean="0">
                          <a:solidFill>
                            <a:schemeClr val="tx1"/>
                          </a:solidFill>
                          <a:latin typeface="Calibri Light" panose="020F0302020204030204" pitchFamily="34" charset="0"/>
                          <a:cs typeface="Calibri Light" panose="020F0302020204030204" pitchFamily="34" charset="0"/>
                        </a:rPr>
                        <a:t>, D. Paolo, L. Luciani, F. </a:t>
                      </a:r>
                      <a:r>
                        <a:rPr lang="it-IT" sz="2800" b="0" baseline="0" smtClean="0">
                          <a:solidFill>
                            <a:schemeClr val="tx1"/>
                          </a:solidFill>
                          <a:latin typeface="Calibri Light" panose="020F0302020204030204" pitchFamily="34" charset="0"/>
                          <a:cs typeface="Calibri Light" panose="020F0302020204030204" pitchFamily="34" charset="0"/>
                        </a:rPr>
                        <a:t>Locatelli</a:t>
                      </a:r>
                      <a:r>
                        <a:rPr lang="it-IT" sz="2800" b="0" smtClean="0">
                          <a:solidFill>
                            <a:schemeClr val="tx1"/>
                          </a:solidFill>
                          <a:latin typeface="Calibri Light" panose="020F0302020204030204" pitchFamily="34" charset="0"/>
                          <a:cs typeface="Calibri Light" panose="020F0302020204030204" pitchFamily="34" charset="0"/>
                        </a:rPr>
                        <a:t>)</a:t>
                      </a:r>
                      <a:endParaRPr lang="it-IT" sz="2800" b="1" dirty="0" smtClean="0">
                        <a:solidFill>
                          <a:schemeClr val="tx1"/>
                        </a:solidFill>
                        <a:latin typeface="Calibri Light" panose="020F0302020204030204" pitchFamily="34" charset="0"/>
                        <a:cs typeface="Calibri Light" panose="020F0302020204030204" pitchFamily="34" charset="0"/>
                      </a:endParaRPr>
                    </a:p>
                    <a:p>
                      <a:pPr marL="0" marR="0" indent="0" algn="l" defTabSz="3291840" rtl="0" eaLnBrk="1" fontAlgn="auto" latinLnBrk="0" hangingPunct="1">
                        <a:lnSpc>
                          <a:spcPct val="100000"/>
                        </a:lnSpc>
                        <a:spcBef>
                          <a:spcPts val="0"/>
                        </a:spcBef>
                        <a:spcAft>
                          <a:spcPts val="0"/>
                        </a:spcAft>
                        <a:buClrTx/>
                        <a:buSzTx/>
                        <a:buFontTx/>
                        <a:buNone/>
                        <a:tabLst/>
                        <a:defRPr/>
                      </a:pPr>
                      <a:endParaRPr lang="it-IT" sz="2400" b="1" dirty="0" smtClean="0">
                        <a:solidFill>
                          <a:schemeClr val="tx1"/>
                        </a:solidFill>
                        <a:latin typeface="Calibri Light" pitchFamily="34" charset="0"/>
                        <a:ea typeface="Ebrima" pitchFamily="2" charset="0"/>
                        <a:cs typeface="Ebrima" pitchFamily="2"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it-IT" dirty="0">
                        <a:latin typeface="Calibri Light" panose="020F0302020204030204" pitchFamily="34" charset="0"/>
                        <a:ea typeface="Ebrima" pitchFamily="2"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3291840" rtl="0" eaLnBrk="1" fontAlgn="auto" latinLnBrk="0" hangingPunct="1">
                        <a:lnSpc>
                          <a:spcPct val="100000"/>
                        </a:lnSpc>
                        <a:spcBef>
                          <a:spcPts val="0"/>
                        </a:spcBef>
                        <a:spcAft>
                          <a:spcPts val="0"/>
                        </a:spcAft>
                        <a:buClrTx/>
                        <a:buSzTx/>
                        <a:buFontTx/>
                        <a:buNone/>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Perché è difficile assimilare attraverso la dieta il ferro presente in prodotti di origine vegetale? Perché esiste un composto, chiamato acido </a:t>
                      </a:r>
                      <a:r>
                        <a:rPr lang="it-IT" sz="2800" b="0" kern="1200" dirty="0" err="1" smtClean="0">
                          <a:solidFill>
                            <a:schemeClr val="tx1"/>
                          </a:solidFill>
                          <a:effectLst/>
                          <a:latin typeface="Calibri Light" panose="020F0302020204030204" pitchFamily="34" charset="0"/>
                          <a:ea typeface="+mn-ea"/>
                          <a:cs typeface="Calibri Light" panose="020F0302020204030204" pitchFamily="34" charset="0"/>
                        </a:rPr>
                        <a:t>fitico</a:t>
                      </a: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 carico negativamente che “intrappola” il ferro, come altri cationi, e li rende difficilmente disponibili per il nostro organismo. In laboratorio abbiamo isolato dei fagioli</a:t>
                      </a:r>
                      <a:r>
                        <a:rPr lang="it-IT" sz="2800" b="0" kern="1200" smtClean="0">
                          <a:solidFill>
                            <a:schemeClr val="tx1"/>
                          </a:solidFill>
                          <a:effectLst/>
                          <a:latin typeface="Calibri Light" panose="020F0302020204030204" pitchFamily="34" charset="0"/>
                          <a:ea typeface="+mn-ea"/>
                          <a:cs typeface="Calibri Light" panose="020F0302020204030204" pitchFamily="34" charset="0"/>
                        </a:rPr>
                        <a:t>, </a:t>
                      </a:r>
                      <a:r>
                        <a:rPr lang="it-IT" sz="2800" b="0" kern="1200" smtClean="0">
                          <a:solidFill>
                            <a:schemeClr val="tx1"/>
                          </a:solidFill>
                          <a:effectLst/>
                          <a:latin typeface="Calibri Light" panose="020F0302020204030204" pitchFamily="34" charset="0"/>
                          <a:ea typeface="+mn-ea"/>
                          <a:cs typeface="Calibri Light" panose="020F0302020204030204" pitchFamily="34" charset="0"/>
                        </a:rPr>
                        <a:t>contenenti </a:t>
                      </a: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una mutazione nel DNA che provoca una riduzione del contenuto di acido </a:t>
                      </a:r>
                      <a:r>
                        <a:rPr lang="it-IT" sz="2800" b="0" kern="1200" dirty="0" err="1" smtClean="0">
                          <a:solidFill>
                            <a:schemeClr val="tx1"/>
                          </a:solidFill>
                          <a:effectLst/>
                          <a:latin typeface="Calibri Light" panose="020F0302020204030204" pitchFamily="34" charset="0"/>
                          <a:ea typeface="+mn-ea"/>
                          <a:cs typeface="Calibri Light" panose="020F0302020204030204" pitchFamily="34" charset="0"/>
                        </a:rPr>
                        <a:t>fitico</a:t>
                      </a: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 e di conseguenza un aumento della disponibilità del ferro. Attraverso un saggio colorimetrico, impareremo a distinguere i fagioli mutanti dai normali. Inoltre, grazie alla genetica, impareremo a prevedere quanti fagioli mutanti ci aspettiamo da un incrocio tra una pianta di fagiolo normale e una pianta mutante.</a:t>
                      </a:r>
                      <a:endParaRPr lang="it-IT" sz="2800" b="0" dirty="0" smtClean="0">
                        <a:solidFill>
                          <a:schemeClr val="tx1"/>
                        </a:solidFill>
                        <a:latin typeface="Calibri Light" panose="020F0302020204030204" pitchFamily="34" charset="0"/>
                        <a:ea typeface="Verdana" panose="020B0604030504040204" pitchFamily="34"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4902" y="35593592"/>
            <a:ext cx="6139816" cy="2192790"/>
          </a:xfrm>
          <a:prstGeom prst="rect">
            <a:avLst/>
          </a:prstGeom>
        </p:spPr>
      </p:pic>
      <p:graphicFrame>
        <p:nvGraphicFramePr>
          <p:cNvPr id="18" name="Tabella 17"/>
          <p:cNvGraphicFramePr>
            <a:graphicFrameLocks noGrp="1"/>
          </p:cNvGraphicFramePr>
          <p:nvPr>
            <p:extLst>
              <p:ext uri="{D42A27DB-BD31-4B8C-83A1-F6EECF244321}">
                <p14:modId xmlns:p14="http://schemas.microsoft.com/office/powerpoint/2010/main" val="2294383902"/>
              </p:ext>
            </p:extLst>
          </p:nvPr>
        </p:nvGraphicFramePr>
        <p:xfrm>
          <a:off x="1141326" y="9418912"/>
          <a:ext cx="22606969" cy="3657600"/>
        </p:xfrm>
        <a:graphic>
          <a:graphicData uri="http://schemas.openxmlformats.org/drawingml/2006/table">
            <a:tbl>
              <a:tblPr firstRow="1" bandRow="1">
                <a:tableStyleId>{5C22544A-7EE6-4342-B048-85BDC9FD1C3A}</a:tableStyleId>
              </a:tblPr>
              <a:tblGrid>
                <a:gridCol w="6073216">
                  <a:extLst>
                    <a:ext uri="{9D8B030D-6E8A-4147-A177-3AD203B41FA5}">
                      <a16:colId xmlns:a16="http://schemas.microsoft.com/office/drawing/2014/main" val="20001"/>
                    </a:ext>
                  </a:extLst>
                </a:gridCol>
                <a:gridCol w="323904">
                  <a:extLst>
                    <a:ext uri="{9D8B030D-6E8A-4147-A177-3AD203B41FA5}">
                      <a16:colId xmlns:a16="http://schemas.microsoft.com/office/drawing/2014/main" val="20002"/>
                    </a:ext>
                  </a:extLst>
                </a:gridCol>
                <a:gridCol w="16209849">
                  <a:extLst>
                    <a:ext uri="{9D8B030D-6E8A-4147-A177-3AD203B41FA5}">
                      <a16:colId xmlns:a16="http://schemas.microsoft.com/office/drawing/2014/main" val="20003"/>
                    </a:ext>
                  </a:extLst>
                </a:gridCol>
              </a:tblGrid>
              <a:tr h="1865338">
                <a:tc>
                  <a:txBody>
                    <a:bodyPr/>
                    <a:lstStyle/>
                    <a:p>
                      <a:pPr algn="l"/>
                      <a:r>
                        <a:rPr lang="it-IT" sz="4000" b="1" kern="1200" dirty="0" smtClean="0">
                          <a:solidFill>
                            <a:srgbClr val="005828"/>
                          </a:solidFill>
                          <a:latin typeface="+mn-lt"/>
                          <a:ea typeface="+mn-ea"/>
                          <a:cs typeface="+mn-cs"/>
                        </a:rPr>
                        <a:t>Quel</a:t>
                      </a:r>
                      <a:r>
                        <a:rPr lang="it-IT" sz="4000" b="1" kern="1200" baseline="0" dirty="0" smtClean="0">
                          <a:solidFill>
                            <a:srgbClr val="005828"/>
                          </a:solidFill>
                          <a:latin typeface="+mn-lt"/>
                          <a:ea typeface="+mn-ea"/>
                          <a:cs typeface="+mn-cs"/>
                        </a:rPr>
                        <a:t> che si semina si raccoglie: noi e le piante </a:t>
                      </a:r>
                    </a:p>
                    <a:p>
                      <a:pPr algn="l"/>
                      <a:r>
                        <a:rPr lang="it-IT" sz="4000" b="1" kern="1200" baseline="0" dirty="0" smtClean="0">
                          <a:solidFill>
                            <a:srgbClr val="005828"/>
                          </a:solidFill>
                          <a:latin typeface="+mn-lt"/>
                          <a:ea typeface="+mn-ea"/>
                          <a:cs typeface="+mn-cs"/>
                        </a:rPr>
                        <a:t>nel XXI secolo</a:t>
                      </a:r>
                    </a:p>
                    <a:p>
                      <a:pPr algn="l"/>
                      <a:endParaRPr lang="it-IT" sz="800" b="0" dirty="0" smtClean="0">
                        <a:solidFill>
                          <a:srgbClr val="005828"/>
                        </a:solidFill>
                        <a:latin typeface="Calibri Light" pitchFamily="34" charset="0"/>
                      </a:endParaRPr>
                    </a:p>
                    <a:p>
                      <a:pPr algn="l"/>
                      <a:r>
                        <a:rPr lang="it-IT" sz="2800" b="0" dirty="0" smtClean="0">
                          <a:solidFill>
                            <a:schemeClr val="tx1"/>
                          </a:solidFill>
                          <a:latin typeface="Calibri Light" panose="020F0302020204030204" pitchFamily="34" charset="0"/>
                          <a:cs typeface="Calibri Light" panose="020F0302020204030204" pitchFamily="34" charset="0"/>
                        </a:rPr>
                        <a:t>(M.</a:t>
                      </a:r>
                      <a:r>
                        <a:rPr lang="it-IT" sz="2800" b="0" baseline="0" dirty="0" smtClean="0">
                          <a:solidFill>
                            <a:schemeClr val="tx1"/>
                          </a:solidFill>
                          <a:latin typeface="Calibri Light" panose="020F0302020204030204" pitchFamily="34" charset="0"/>
                          <a:cs typeface="Calibri Light" panose="020F0302020204030204" pitchFamily="34" charset="0"/>
                        </a:rPr>
                        <a:t> Galbiati, E. </a:t>
                      </a:r>
                      <a:r>
                        <a:rPr lang="it-IT" sz="2800" b="0" baseline="0" dirty="0" err="1" smtClean="0">
                          <a:solidFill>
                            <a:schemeClr val="tx1"/>
                          </a:solidFill>
                          <a:latin typeface="Calibri Light" panose="020F0302020204030204" pitchFamily="34" charset="0"/>
                          <a:cs typeface="Calibri Light" panose="020F0302020204030204" pitchFamily="34" charset="0"/>
                        </a:rPr>
                        <a:t>Pedrazzini</a:t>
                      </a:r>
                      <a:r>
                        <a:rPr lang="it-IT" sz="2800" b="0" baseline="0" dirty="0" smtClean="0">
                          <a:solidFill>
                            <a:schemeClr val="tx1"/>
                          </a:solidFill>
                          <a:latin typeface="Calibri Light" panose="020F0302020204030204" pitchFamily="34" charset="0"/>
                          <a:cs typeface="Calibri Light" panose="020F0302020204030204" pitchFamily="34" charset="0"/>
                        </a:rPr>
                        <a:t>, P. Roversi</a:t>
                      </a:r>
                      <a:r>
                        <a:rPr lang="it-IT" sz="2800" b="0" dirty="0" smtClean="0">
                          <a:solidFill>
                            <a:schemeClr val="tx1"/>
                          </a:solidFill>
                          <a:latin typeface="Calibri Light" panose="020F0302020204030204" pitchFamily="34" charset="0"/>
                          <a:cs typeface="Calibri Light" panose="020F0302020204030204" pitchFamily="34" charset="0"/>
                        </a:rPr>
                        <a:t>)</a:t>
                      </a:r>
                      <a:endParaRPr lang="it-IT" sz="2800" b="1" dirty="0" smtClean="0">
                        <a:solidFill>
                          <a:schemeClr val="tx1"/>
                        </a:solidFill>
                        <a:latin typeface="Calibri Light" panose="020F0302020204030204" pitchFamily="34"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latin typeface="Calibri Light" panose="020F0302020204030204" pitchFamily="34" charset="0"/>
                        <a:ea typeface="Ebrima" pitchFamily="2"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3291840" rtl="0" eaLnBrk="1" fontAlgn="auto" latinLnBrk="0" hangingPunct="1">
                        <a:lnSpc>
                          <a:spcPct val="100000"/>
                        </a:lnSpc>
                        <a:spcBef>
                          <a:spcPts val="0"/>
                        </a:spcBef>
                        <a:spcAft>
                          <a:spcPts val="0"/>
                        </a:spcAft>
                        <a:buClrTx/>
                        <a:buSzTx/>
                        <a:buFontTx/>
                        <a:buNone/>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I ricercatori dell’Istituto</a:t>
                      </a:r>
                      <a:r>
                        <a:rPr lang="it-IT" sz="2800" b="0" kern="1200" baseline="0" dirty="0" smtClean="0">
                          <a:solidFill>
                            <a:schemeClr val="tx1"/>
                          </a:solidFill>
                          <a:effectLst/>
                          <a:latin typeface="Calibri Light" panose="020F0302020204030204" pitchFamily="34" charset="0"/>
                          <a:ea typeface="+mn-ea"/>
                          <a:cs typeface="Calibri Light" panose="020F0302020204030204" pitchFamily="34" charset="0"/>
                        </a:rPr>
                        <a:t> di Biologia e Biotecnologia Agraria </a:t>
                      </a: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terranno</a:t>
                      </a:r>
                      <a:r>
                        <a:rPr lang="it-IT" sz="2800" b="0" kern="1200" baseline="0" dirty="0" smtClean="0">
                          <a:solidFill>
                            <a:schemeClr val="tx1"/>
                          </a:solidFill>
                          <a:effectLst/>
                          <a:latin typeface="Calibri Light" panose="020F0302020204030204" pitchFamily="34" charset="0"/>
                          <a:ea typeface="+mn-ea"/>
                          <a:cs typeface="Calibri Light" panose="020F0302020204030204" pitchFamily="34" charset="0"/>
                        </a:rPr>
                        <a:t> 4 seminari divulgativi:</a:t>
                      </a:r>
                    </a:p>
                    <a:p>
                      <a:pPr marL="0" marR="0" indent="0" algn="just" defTabSz="3291840" rtl="0" eaLnBrk="1" fontAlgn="auto" latinLnBrk="0" hangingPunct="1">
                        <a:lnSpc>
                          <a:spcPct val="100000"/>
                        </a:lnSpc>
                        <a:spcBef>
                          <a:spcPts val="0"/>
                        </a:spcBef>
                        <a:spcAft>
                          <a:spcPts val="0"/>
                        </a:spcAft>
                        <a:buClrTx/>
                        <a:buSzTx/>
                        <a:buFontTx/>
                        <a:buNone/>
                        <a:tabLst/>
                        <a:defRPr/>
                      </a:pPr>
                      <a:endParaRPr lang="it-IT" sz="2000" b="0" kern="1200" dirty="0" smtClean="0">
                        <a:solidFill>
                          <a:schemeClr val="tx1"/>
                        </a:solidFill>
                        <a:effectLst/>
                        <a:latin typeface="Calibri Light" panose="020F0302020204030204" pitchFamily="34" charset="0"/>
                        <a:ea typeface="+mn-ea"/>
                        <a:cs typeface="Calibri Light" panose="020F0302020204030204" pitchFamily="34" charset="0"/>
                      </a:endParaRPr>
                    </a:p>
                    <a:p>
                      <a:pPr marL="514350" marR="0" indent="-514350" algn="just" defTabSz="32918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“La scienza nel piatto: OGM e modificazione genetica in agricoltura”</a:t>
                      </a:r>
                    </a:p>
                    <a:p>
                      <a:pPr marL="514350" marR="0" indent="-514350" algn="just" defTabSz="32918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“Quanta acqua mangi? Impronta ecologica e sostenibilità delle nostre abitudini alimentari”</a:t>
                      </a:r>
                    </a:p>
                    <a:p>
                      <a:pPr marL="514350" marR="0" indent="-514350" algn="just" defTabSz="32918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“Mangiare meglio, mangiare tutti: il contributo della scienza nel nutrire sette miliardi di persone in un pianeta che sta cambiando”</a:t>
                      </a:r>
                      <a:endParaRPr lang="it-IT" sz="2800" b="0" i="1" kern="1200" dirty="0" smtClean="0">
                        <a:solidFill>
                          <a:schemeClr val="tx1"/>
                        </a:solidFill>
                        <a:effectLst/>
                        <a:latin typeface="Calibri Light" panose="020F0302020204030204" pitchFamily="34" charset="0"/>
                        <a:ea typeface="+mn-ea"/>
                        <a:cs typeface="Calibri Light" panose="020F0302020204030204" pitchFamily="34" charset="0"/>
                      </a:endParaRPr>
                    </a:p>
                    <a:p>
                      <a:pPr marL="514350" marR="0" indent="-514350" algn="just" defTabSz="32918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2800" b="0" kern="1200" dirty="0" smtClean="0">
                          <a:solidFill>
                            <a:schemeClr val="tx1"/>
                          </a:solidFill>
                          <a:effectLst/>
                          <a:latin typeface="Calibri Light" panose="020F0302020204030204" pitchFamily="34" charset="0"/>
                          <a:ea typeface="+mn-ea"/>
                          <a:cs typeface="Calibri Light" panose="020F0302020204030204" pitchFamily="34" charset="0"/>
                        </a:rPr>
                        <a:t>“Le piante come sistema modello in ricerca medica”</a:t>
                      </a:r>
                      <a:endParaRPr lang="it-IT" sz="2800" b="0" i="1" kern="1200" dirty="0" smtClean="0">
                        <a:solidFill>
                          <a:schemeClr val="tx1"/>
                        </a:solidFill>
                        <a:effectLst/>
                        <a:latin typeface="Calibri Light" panose="020F0302020204030204" pitchFamily="34" charset="0"/>
                        <a:ea typeface="+mn-ea"/>
                        <a:cs typeface="Calibri Light" panose="020F0302020204030204" pitchFamily="34" charset="0"/>
                      </a:endParaRPr>
                    </a:p>
                    <a:p>
                      <a:pPr marL="0" marR="0" indent="0" algn="just" defTabSz="3291840" rtl="0" eaLnBrk="1" fontAlgn="auto" latinLnBrk="0" hangingPunct="1">
                        <a:lnSpc>
                          <a:spcPct val="100000"/>
                        </a:lnSpc>
                        <a:spcBef>
                          <a:spcPts val="0"/>
                        </a:spcBef>
                        <a:spcAft>
                          <a:spcPts val="0"/>
                        </a:spcAft>
                        <a:buClrTx/>
                        <a:buSzTx/>
                        <a:buFontTx/>
                        <a:buNone/>
                        <a:tabLst/>
                        <a:defRPr/>
                      </a:pPr>
                      <a:endParaRPr lang="it-IT" sz="2800" b="0" kern="1200" baseline="0" dirty="0" smtClean="0">
                        <a:solidFill>
                          <a:schemeClr val="tx1"/>
                        </a:solidFill>
                        <a:effectLst/>
                        <a:latin typeface="Calibri Light" panose="020F0302020204030204" pitchFamily="34" charset="0"/>
                        <a:ea typeface="+mn-ea"/>
                        <a:cs typeface="Calibri Light" panose="020F0302020204030204" pitchFamily="34" charset="0"/>
                      </a:endParaRPr>
                    </a:p>
                    <a:p>
                      <a:pPr marL="0" marR="0" indent="0" algn="just" defTabSz="3291840" rtl="0" eaLnBrk="1" fontAlgn="auto" latinLnBrk="0" hangingPunct="1">
                        <a:lnSpc>
                          <a:spcPct val="100000"/>
                        </a:lnSpc>
                        <a:spcBef>
                          <a:spcPts val="0"/>
                        </a:spcBef>
                        <a:spcAft>
                          <a:spcPts val="0"/>
                        </a:spcAft>
                        <a:buClrTx/>
                        <a:buSzTx/>
                        <a:buFontTx/>
                        <a:buNone/>
                        <a:tabLst/>
                        <a:defRPr/>
                      </a:pPr>
                      <a:endParaRPr lang="it-IT" sz="1800" b="0" dirty="0" smtClean="0">
                        <a:solidFill>
                          <a:schemeClr val="tx1"/>
                        </a:solidFill>
                        <a:latin typeface="Calibri Light" panose="020F0302020204030204" pitchFamily="34" charset="0"/>
                        <a:ea typeface="Verdana" panose="020B0604030504040204" pitchFamily="34" charset="0"/>
                        <a:cs typeface="Calibri Light" panose="020F03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CasellaDiTesto 2"/>
          <p:cNvSpPr txBox="1"/>
          <p:nvPr/>
        </p:nvSpPr>
        <p:spPr>
          <a:xfrm>
            <a:off x="5960952" y="38350947"/>
            <a:ext cx="13281244" cy="461665"/>
          </a:xfrm>
          <a:prstGeom prst="rect">
            <a:avLst/>
          </a:prstGeom>
          <a:noFill/>
        </p:spPr>
        <p:txBody>
          <a:bodyPr wrap="square" rtlCol="0">
            <a:spAutoFit/>
          </a:bodyPr>
          <a:lstStyle/>
          <a:p>
            <a:pPr algn="ctr"/>
            <a:r>
              <a:rPr lang="it-IT" sz="2400" dirty="0" smtClean="0">
                <a:latin typeface="Arial" panose="020B0604020202020204" pitchFamily="34" charset="0"/>
                <a:cs typeface="Arial" panose="020B0604020202020204" pitchFamily="34" charset="0"/>
              </a:rPr>
              <a:t>CON IL SOSTEGNO DI</a:t>
            </a:r>
            <a:endParaRPr lang="it-IT" sz="2400" dirty="0">
              <a:latin typeface="Arial" panose="020B0604020202020204" pitchFamily="34" charset="0"/>
              <a:cs typeface="Arial" panose="020B0604020202020204" pitchFamily="34" charset="0"/>
            </a:endParaRPr>
          </a:p>
        </p:txBody>
      </p:sp>
      <p:sp>
        <p:nvSpPr>
          <p:cNvPr id="21" name="CasellaDiTesto 20"/>
          <p:cNvSpPr txBox="1"/>
          <p:nvPr/>
        </p:nvSpPr>
        <p:spPr>
          <a:xfrm>
            <a:off x="727427" y="41104155"/>
            <a:ext cx="23748295" cy="1754326"/>
          </a:xfrm>
          <a:prstGeom prst="rect">
            <a:avLst/>
          </a:prstGeom>
          <a:noFill/>
        </p:spPr>
        <p:txBody>
          <a:bodyPr wrap="square" rtlCol="0">
            <a:spAutoFit/>
          </a:bodyPr>
          <a:lstStyle/>
          <a:p>
            <a:r>
              <a:rPr lang="it-IT" sz="1800" dirty="0" smtClean="0">
                <a:latin typeface="Calibri Light" panose="020F0302020204030204" pitchFamily="34" charset="0"/>
                <a:cs typeface="Calibri Light" panose="020F0302020204030204" pitchFamily="34" charset="0"/>
              </a:rPr>
              <a:t>Attività nell’ambito dei progetti di ricerca :</a:t>
            </a:r>
            <a:endParaRPr lang="it-IT" sz="1800" dirty="0">
              <a:latin typeface="Calibri Light" panose="020F0302020204030204" pitchFamily="34" charset="0"/>
              <a:cs typeface="Calibri Light" panose="020F0302020204030204" pitchFamily="34" charset="0"/>
            </a:endParaRPr>
          </a:p>
          <a:p>
            <a:pPr algn="just"/>
            <a:r>
              <a:rPr lang="it-IT" sz="1800" dirty="0" smtClean="0">
                <a:latin typeface="Calibri Light" panose="020F0302020204030204" pitchFamily="34" charset="0"/>
                <a:cs typeface="Calibri Light" panose="020F0302020204030204" pitchFamily="34" charset="0"/>
              </a:rPr>
              <a:t>sPATIALS3 Miglioramento </a:t>
            </a:r>
            <a:r>
              <a:rPr lang="it-IT" sz="1800" dirty="0">
                <a:latin typeface="Calibri Light" panose="020F0302020204030204" pitchFamily="34" charset="0"/>
                <a:cs typeface="Calibri Light" panose="020F0302020204030204" pitchFamily="34" charset="0"/>
              </a:rPr>
              <a:t>delle Produzioni Agroalimentari e Tecnologie Innovative per un’Alimentazione più Sana, Sicura e </a:t>
            </a:r>
            <a:r>
              <a:rPr lang="it-IT" sz="1800" dirty="0" smtClean="0">
                <a:latin typeface="Calibri Light" panose="020F0302020204030204" pitchFamily="34" charset="0"/>
                <a:cs typeface="Calibri Light" panose="020F0302020204030204" pitchFamily="34" charset="0"/>
              </a:rPr>
              <a:t>Sostenibile –  </a:t>
            </a:r>
            <a:r>
              <a:rPr lang="it-IT" sz="1800" dirty="0">
                <a:latin typeface="Calibri Light" panose="020F0302020204030204" pitchFamily="34" charset="0"/>
                <a:cs typeface="Calibri Light" panose="020F0302020204030204" pitchFamily="34" charset="0"/>
              </a:rPr>
              <a:t>POR FESR </a:t>
            </a:r>
            <a:r>
              <a:rPr lang="it-IT" sz="1800" dirty="0" smtClean="0">
                <a:latin typeface="Calibri Light" panose="020F0302020204030204" pitchFamily="34" charset="0"/>
                <a:cs typeface="Calibri Light" panose="020F0302020204030204" pitchFamily="34" charset="0"/>
              </a:rPr>
              <a:t>2014-2020 Call </a:t>
            </a:r>
            <a:r>
              <a:rPr lang="it-IT" sz="1800" dirty="0" err="1" smtClean="0">
                <a:latin typeface="Calibri Light" panose="020F0302020204030204" pitchFamily="34" charset="0"/>
                <a:cs typeface="Calibri Light" panose="020F0302020204030204" pitchFamily="34" charset="0"/>
              </a:rPr>
              <a:t>Hub</a:t>
            </a:r>
            <a:r>
              <a:rPr lang="it-IT" sz="1800" dirty="0" smtClean="0">
                <a:latin typeface="Calibri Light" panose="020F0302020204030204" pitchFamily="34" charset="0"/>
                <a:cs typeface="Calibri Light" panose="020F0302020204030204" pitchFamily="34" charset="0"/>
              </a:rPr>
              <a:t> Ricerca e Innovazione; MITICAL </a:t>
            </a:r>
            <a:r>
              <a:rPr lang="it-IT" sz="1800" dirty="0">
                <a:latin typeface="Calibri Light" panose="020F0302020204030204" pitchFamily="34" charset="0"/>
                <a:cs typeface="Calibri Light" panose="020F0302020204030204" pitchFamily="34" charset="0"/>
              </a:rPr>
              <a:t>Miglioramento della coltivazione e produzione della canapa industriale in Lombardia mediante tecniche colturali innovative – </a:t>
            </a:r>
            <a:r>
              <a:rPr lang="it-IT" sz="1800" dirty="0" err="1">
                <a:latin typeface="Calibri Light" panose="020F0302020204030204" pitchFamily="34" charset="0"/>
                <a:cs typeface="Calibri Light" panose="020F0302020204030204" pitchFamily="34" charset="0"/>
              </a:rPr>
              <a:t>d.d.s</a:t>
            </a:r>
            <a:r>
              <a:rPr lang="it-IT" sz="1800" dirty="0">
                <a:latin typeface="Calibri Light" panose="020F0302020204030204" pitchFamily="34" charset="0"/>
                <a:cs typeface="Calibri Light" panose="020F0302020204030204" pitchFamily="34" charset="0"/>
              </a:rPr>
              <a:t>. n. 4403 </a:t>
            </a:r>
            <a:r>
              <a:rPr lang="it-IT" sz="1800" dirty="0" smtClean="0">
                <a:latin typeface="Calibri Light" panose="020F0302020204030204" pitchFamily="34" charset="0"/>
                <a:cs typeface="Calibri Light" panose="020F0302020204030204" pitchFamily="34" charset="0"/>
              </a:rPr>
              <a:t>28/03/2018; CASTADIVA </a:t>
            </a:r>
            <a:r>
              <a:rPr lang="it-IT" sz="1800" dirty="0">
                <a:latin typeface="Calibri Light" panose="020F0302020204030204" pitchFamily="34" charset="0"/>
                <a:cs typeface="Calibri Light" panose="020F0302020204030204" pitchFamily="34" charset="0"/>
              </a:rPr>
              <a:t>Biodiversità e multifunzionalità del castagno. Valorizzazione delle risorse genetiche per lo sviluppo di aree submontane </a:t>
            </a:r>
            <a:r>
              <a:rPr lang="it-IT" sz="1800" dirty="0" smtClean="0">
                <a:latin typeface="Calibri Light" panose="020F0302020204030204" pitchFamily="34" charset="0"/>
                <a:cs typeface="Calibri Light" panose="020F0302020204030204" pitchFamily="34" charset="0"/>
              </a:rPr>
              <a:t>lombarde – </a:t>
            </a:r>
            <a:r>
              <a:rPr lang="it-IT" sz="1800" dirty="0" err="1" smtClean="0">
                <a:latin typeface="Calibri Light" panose="020F0302020204030204" pitchFamily="34" charset="0"/>
                <a:cs typeface="Calibri Light" panose="020F0302020204030204" pitchFamily="34" charset="0"/>
              </a:rPr>
              <a:t>d.d.s</a:t>
            </a:r>
            <a:r>
              <a:rPr lang="it-IT" sz="1800" dirty="0" smtClean="0">
                <a:latin typeface="Calibri Light" panose="020F0302020204030204" pitchFamily="34" charset="0"/>
                <a:cs typeface="Calibri Light" panose="020F0302020204030204" pitchFamily="34" charset="0"/>
              </a:rPr>
              <a:t>. n. 1674 11/11/2019; BIOBELIEF </a:t>
            </a:r>
            <a:r>
              <a:rPr lang="it-IT" sz="1800" dirty="0" err="1">
                <a:latin typeface="Calibri Light" panose="020F0302020204030204" pitchFamily="34" charset="0"/>
                <a:cs typeface="Calibri Light" panose="020F0302020204030204" pitchFamily="34" charset="0"/>
              </a:rPr>
              <a:t>Biofortificazione</a:t>
            </a:r>
            <a:r>
              <a:rPr lang="it-IT" sz="1800" dirty="0">
                <a:latin typeface="Calibri Light" panose="020F0302020204030204" pitchFamily="34" charset="0"/>
                <a:cs typeface="Calibri Light" panose="020F0302020204030204" pitchFamily="34" charset="0"/>
              </a:rPr>
              <a:t> di fagiolo per promuovere una dieta sana e la sicurezza alimentare in un contesto di cambiamenti </a:t>
            </a:r>
            <a:r>
              <a:rPr lang="it-IT" sz="1800" dirty="0" smtClean="0">
                <a:latin typeface="Calibri Light" panose="020F0302020204030204" pitchFamily="34" charset="0"/>
                <a:cs typeface="Calibri Light" panose="020F0302020204030204" pitchFamily="34" charset="0"/>
              </a:rPr>
              <a:t>climatici </a:t>
            </a:r>
            <a:r>
              <a:rPr lang="it-IT" sz="1800" dirty="0">
                <a:latin typeface="Calibri Light" panose="020F0302020204030204" pitchFamily="34" charset="0"/>
                <a:cs typeface="Calibri Light" panose="020F0302020204030204" pitchFamily="34" charset="0"/>
              </a:rPr>
              <a:t>-  Call 2019 ERANET FOSC </a:t>
            </a:r>
            <a:r>
              <a:rPr lang="it-IT" sz="1800" dirty="0" smtClean="0">
                <a:latin typeface="Calibri Light" panose="020F0302020204030204" pitchFamily="34" charset="0"/>
                <a:cs typeface="Calibri Light" panose="020F0302020204030204" pitchFamily="34" charset="0"/>
              </a:rPr>
              <a:t>COFUND; LEGUPLUS </a:t>
            </a:r>
            <a:r>
              <a:rPr lang="it-IT" sz="1800" dirty="0">
                <a:latin typeface="Calibri Light" panose="020F0302020204030204" pitchFamily="34" charset="0"/>
                <a:cs typeface="Calibri Light" panose="020F0302020204030204" pitchFamily="34" charset="0"/>
              </a:rPr>
              <a:t>Valutazione di leguminose alternative per l’alimentazione sostenibile e funzionale del </a:t>
            </a:r>
            <a:r>
              <a:rPr lang="it-IT" sz="1800" dirty="0" smtClean="0">
                <a:latin typeface="Calibri Light" panose="020F0302020204030204" pitchFamily="34" charset="0"/>
                <a:cs typeface="Calibri Light" panose="020F0302020204030204" pitchFamily="34" charset="0"/>
              </a:rPr>
              <a:t>suino </a:t>
            </a:r>
            <a:r>
              <a:rPr lang="it-IT" sz="1800" dirty="0">
                <a:latin typeface="Calibri Light" panose="020F0302020204030204" pitchFamily="34" charset="0"/>
                <a:cs typeface="Calibri Light" panose="020F0302020204030204" pitchFamily="34" charset="0"/>
              </a:rPr>
              <a:t>-  Bando  n. 28920 del </a:t>
            </a:r>
            <a:r>
              <a:rPr lang="it-IT" sz="1800" dirty="0" smtClean="0">
                <a:latin typeface="Calibri Light" panose="020F0302020204030204" pitchFamily="34" charset="0"/>
                <a:cs typeface="Calibri Light" panose="020F0302020204030204" pitchFamily="34" charset="0"/>
              </a:rPr>
              <a:t>18/07/2019; </a:t>
            </a:r>
            <a:r>
              <a:rPr lang="en-US" sz="1800" dirty="0" smtClean="0">
                <a:latin typeface="Calibri Light" panose="020F0302020204030204" pitchFamily="34" charset="0"/>
                <a:cs typeface="Calibri Light" panose="020F0302020204030204" pitchFamily="34" charset="0"/>
              </a:rPr>
              <a:t>GENOTYPING OF THE LANDOLT DUCKWEED COLLECTION; PARDOM </a:t>
            </a:r>
            <a:r>
              <a:rPr lang="it-IT" sz="1800" dirty="0">
                <a:latin typeface="Calibri Light" panose="020F0302020204030204" pitchFamily="34" charset="0"/>
                <a:cs typeface="Calibri Light" panose="020F0302020204030204" pitchFamily="34" charset="0"/>
              </a:rPr>
              <a:t> </a:t>
            </a:r>
            <a:r>
              <a:rPr lang="it-IT" sz="1800" dirty="0" err="1">
                <a:latin typeface="Calibri Light" panose="020F0302020204030204" pitchFamily="34" charset="0"/>
                <a:cs typeface="Calibri Light" panose="020F0302020204030204" pitchFamily="34" charset="0"/>
              </a:rPr>
              <a:t>Parallel</a:t>
            </a:r>
            <a:r>
              <a:rPr lang="it-IT" sz="1800" dirty="0">
                <a:latin typeface="Calibri Light" panose="020F0302020204030204" pitchFamily="34" charset="0"/>
                <a:cs typeface="Calibri Light" panose="020F0302020204030204" pitchFamily="34" charset="0"/>
              </a:rPr>
              <a:t> </a:t>
            </a:r>
            <a:r>
              <a:rPr lang="it-IT" sz="1800" dirty="0" err="1">
                <a:latin typeface="Calibri Light" panose="020F0302020204030204" pitchFamily="34" charset="0"/>
                <a:cs typeface="Calibri Light" panose="020F0302020204030204" pitchFamily="34" charset="0"/>
              </a:rPr>
              <a:t>domestications</a:t>
            </a:r>
            <a:r>
              <a:rPr lang="it-IT" sz="1800" dirty="0">
                <a:latin typeface="Calibri Light" panose="020F0302020204030204" pitchFamily="34" charset="0"/>
                <a:cs typeface="Calibri Light" panose="020F0302020204030204" pitchFamily="34" charset="0"/>
              </a:rPr>
              <a:t>: l'esperimento replicato </a:t>
            </a:r>
            <a:r>
              <a:rPr lang="it-IT" sz="1800" dirty="0" err="1">
                <a:latin typeface="Calibri Light" panose="020F0302020204030204" pitchFamily="34" charset="0"/>
                <a:cs typeface="Calibri Light" panose="020F0302020204030204" pitchFamily="34" charset="0"/>
              </a:rPr>
              <a:t>Phaseolus</a:t>
            </a:r>
            <a:r>
              <a:rPr lang="it-IT" sz="1800" dirty="0">
                <a:latin typeface="Calibri Light" panose="020F0302020204030204" pitchFamily="34" charset="0"/>
                <a:cs typeface="Calibri Light" panose="020F0302020204030204" pitchFamily="34" charset="0"/>
              </a:rPr>
              <a:t> per comprendere l'evoluzione e l'adattamento del </a:t>
            </a:r>
            <a:r>
              <a:rPr lang="it-IT" sz="1800" dirty="0" smtClean="0">
                <a:latin typeface="Calibri Light" panose="020F0302020204030204" pitchFamily="34" charset="0"/>
                <a:cs typeface="Calibri Light" panose="020F0302020204030204" pitchFamily="34" charset="0"/>
              </a:rPr>
              <a:t>genoma –PRIN 2017</a:t>
            </a:r>
          </a:p>
        </p:txBody>
      </p:sp>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9395" y="38979397"/>
            <a:ext cx="2489013" cy="1633415"/>
          </a:xfrm>
          <a:prstGeom prst="rect">
            <a:avLst/>
          </a:prstGeom>
        </p:spPr>
      </p:pic>
      <p:sp>
        <p:nvSpPr>
          <p:cNvPr id="23" name="Titolo 1"/>
          <p:cNvSpPr txBox="1">
            <a:spLocks/>
          </p:cNvSpPr>
          <p:nvPr/>
        </p:nvSpPr>
        <p:spPr>
          <a:xfrm flipV="1">
            <a:off x="3" y="40659919"/>
            <a:ext cx="25203147" cy="150655"/>
          </a:xfrm>
          <a:prstGeom prst="rect">
            <a:avLst/>
          </a:prstGeom>
          <a:solidFill>
            <a:srgbClr val="A7D971"/>
          </a:solidFill>
        </p:spPr>
        <p:txBody>
          <a:bodyPr vert="horz" lIns="329184" tIns="164592" rIns="329184" bIns="164592" rtlCol="0" anchor="ctr">
            <a:normAutofit fontScale="25000" lnSpcReduction="20000"/>
          </a:bodyPr>
          <a:lstStyle>
            <a:lvl1pPr algn="ctr" defTabSz="3291840" rtl="0" eaLnBrk="1" latinLnBrk="0" hangingPunct="1">
              <a:spcBef>
                <a:spcPct val="0"/>
              </a:spcBef>
              <a:buNone/>
              <a:defRPr sz="15800" kern="1200">
                <a:solidFill>
                  <a:schemeClr val="tx1"/>
                </a:solidFill>
                <a:latin typeface="+mj-lt"/>
                <a:ea typeface="+mj-ea"/>
                <a:cs typeface="+mj-cs"/>
              </a:defRPr>
            </a:lvl1pPr>
          </a:lstStyle>
          <a:p>
            <a:r>
              <a:rPr lang="it-IT" sz="5300" b="1" dirty="0" smtClean="0">
                <a:solidFill>
                  <a:schemeClr val="bg1"/>
                </a:solidFill>
              </a:rPr>
              <a:t/>
            </a:r>
            <a:br>
              <a:rPr lang="it-IT" sz="5300" b="1" dirty="0" smtClean="0">
                <a:solidFill>
                  <a:schemeClr val="bg1"/>
                </a:solidFill>
              </a:rPr>
            </a:br>
            <a:endParaRPr lang="it-IT" sz="5300" b="1" dirty="0">
              <a:latin typeface="Trebuchet MS" pitchFamily="34" charset="0"/>
            </a:endParaRPr>
          </a:p>
        </p:txBody>
      </p:sp>
      <p:pic>
        <p:nvPicPr>
          <p:cNvPr id="27" name="Immagin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6923" y="39086492"/>
            <a:ext cx="11604781" cy="1087947"/>
          </a:xfrm>
          <a:prstGeom prst="rect">
            <a:avLst/>
          </a:prstGeom>
        </p:spPr>
      </p:pic>
      <p:pic>
        <p:nvPicPr>
          <p:cNvPr id="6" name="Immagin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2546" y="39032271"/>
            <a:ext cx="4419906" cy="1299972"/>
          </a:xfrm>
          <a:prstGeom prst="rect">
            <a:avLst/>
          </a:prstGeom>
        </p:spPr>
      </p:pic>
    </p:spTree>
    <p:extLst>
      <p:ext uri="{BB962C8B-B14F-4D97-AF65-F5344CB8AC3E}">
        <p14:creationId xmlns:p14="http://schemas.microsoft.com/office/powerpoint/2010/main" val="34296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2830</TotalTime>
  <Words>899</Words>
  <Application>Microsoft Office PowerPoint</Application>
  <PresentationFormat>Personalizzato</PresentationFormat>
  <Paragraphs>43</Paragraphs>
  <Slides>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vt:i4>
      </vt:variant>
    </vt:vector>
  </HeadingPairs>
  <TitlesOfParts>
    <vt:vector size="9" baseType="lpstr">
      <vt:lpstr>Arial</vt:lpstr>
      <vt:lpstr>Calibri</vt:lpstr>
      <vt:lpstr>Calibri Light</vt:lpstr>
      <vt:lpstr>Ebrima</vt:lpstr>
      <vt:lpstr>Trebuchet MS</vt:lpstr>
      <vt:lpstr>Verdana</vt:lpstr>
      <vt:lpstr>Wingdings</vt:lpstr>
      <vt:lpstr>Tema di Office</vt:lpstr>
      <vt:lpstr> 17 Maggio 09:30-13:00 SEMINARI DIVULGATIVI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Tella</dc:creator>
  <cp:lastModifiedBy>PC</cp:lastModifiedBy>
  <cp:revision>333</cp:revision>
  <cp:lastPrinted>2017-03-31T14:07:44Z</cp:lastPrinted>
  <dcterms:created xsi:type="dcterms:W3CDTF">2013-05-08T17:14:32Z</dcterms:created>
  <dcterms:modified xsi:type="dcterms:W3CDTF">2022-05-01T23:43:35Z</dcterms:modified>
</cp:coreProperties>
</file>